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ference-label">
            <a:extLst>
              <a:ext uri="{FF2B5EF4-FFF2-40B4-BE49-F238E27FC236}">
                <a16:creationId xmlns:a16="http://schemas.microsoft.com/office/drawing/2014/main" id="{EA89BD92-B808-40FD-B709-1B304143D8E6}"/>
              </a:ext>
            </a:extLst>
          </p:cNvPr>
          <p:cNvSpPr>
            <a:spLocks noGrp="1"/>
          </p:cNvSpPr>
          <p:nvPr/>
        </p:nvSpPr>
        <p:spPr>
          <a:xfrm>
            <a:off x="514350" y="457200"/>
            <a:ext cx="619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endParaRPr sz="1275" b="1" i="0" dirty="0">
              <a:solidFill>
                <a:srgbClr val="3D8D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presentation-title">
            <a:extLst>
              <a:ext uri="{FF2B5EF4-FFF2-40B4-BE49-F238E27FC236}">
                <a16:creationId xmlns:a16="http://schemas.microsoft.com/office/drawing/2014/main" id="{6E4B60B6-608C-4911-9E6A-EA809BC5C34B}"/>
              </a:ext>
            </a:extLst>
          </p:cNvPr>
          <p:cNvSpPr>
            <a:spLocks noGrp="1"/>
          </p:cNvSpPr>
          <p:nvPr/>
        </p:nvSpPr>
        <p:spPr>
          <a:xfrm>
            <a:off x="514350" y="1828800"/>
            <a:ext cx="1000125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b">
            <a:normAutofit/>
          </a:bodyPr>
          <a:lstStyle/>
          <a:p>
            <a:pPr algn="l">
              <a:defRPr sz="435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4350" b="1" i="0" dirty="0">
                <a:solidFill>
                  <a:srgbClr val="17365D"/>
                </a:solidFill>
                <a:latin typeface="Arial"/>
                <a:ea typeface="Arial"/>
                <a:cs typeface="Arial"/>
              </a:rPr>
              <a:t>[INSERT YOUR RESEARCH TITLE]</a:t>
            </a:r>
          </a:p>
        </p:txBody>
      </p:sp>
      <p:sp>
        <p:nvSpPr>
          <p:cNvPr id="3" name="authors">
            <a:extLst>
              <a:ext uri="{FF2B5EF4-FFF2-40B4-BE49-F238E27FC236}">
                <a16:creationId xmlns:a16="http://schemas.microsoft.com/office/drawing/2014/main" id="{F4E0EA6B-024A-4B49-9A82-547F0148022E}"/>
              </a:ext>
            </a:extLst>
          </p:cNvPr>
          <p:cNvSpPr>
            <a:spLocks noGrp="1"/>
          </p:cNvSpPr>
          <p:nvPr/>
        </p:nvSpPr>
        <p:spPr>
          <a:xfrm>
            <a:off x="514350" y="4095750"/>
            <a:ext cx="8096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72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First Author¹, Second Author², and Corresponding Author¹*</a:t>
            </a:r>
          </a:p>
        </p:txBody>
      </p:sp>
      <p:sp>
        <p:nvSpPr>
          <p:cNvPr id="4" name="affiliation">
            <a:extLst>
              <a:ext uri="{FF2B5EF4-FFF2-40B4-BE49-F238E27FC236}">
                <a16:creationId xmlns:a16="http://schemas.microsoft.com/office/drawing/2014/main" id="{A6972F2F-DE15-4787-9C41-C1F15BCA6F91}"/>
              </a:ext>
            </a:extLst>
          </p:cNvPr>
          <p:cNvSpPr>
            <a:spLocks noGrp="1"/>
          </p:cNvSpPr>
          <p:nvPr/>
        </p:nvSpPr>
        <p:spPr>
          <a:xfrm>
            <a:off x="514350" y="4591050"/>
            <a:ext cx="876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¹Department, University, Country  |  ²Department, University, Country</a:t>
            </a:r>
          </a:p>
        </p:txBody>
      </p:sp>
      <p:sp>
        <p:nvSpPr>
          <p:cNvPr id="5" name="event">
            <a:extLst>
              <a:ext uri="{FF2B5EF4-FFF2-40B4-BE49-F238E27FC236}">
                <a16:creationId xmlns:a16="http://schemas.microsoft.com/office/drawing/2014/main" id="{2B1B8CE5-4D4C-427E-9370-49B61962448A}"/>
              </a:ext>
            </a:extLst>
          </p:cNvPr>
          <p:cNvSpPr>
            <a:spLocks noGrp="1"/>
          </p:cNvSpPr>
          <p:nvPr/>
        </p:nvSpPr>
        <p:spPr>
          <a:xfrm>
            <a:off x="514350" y="5924550"/>
            <a:ext cx="857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1350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1350" b="0" i="0" dirty="0">
                <a:solidFill>
                  <a:srgbClr val="60646C"/>
                </a:solidFill>
                <a:latin typeface="Arial"/>
                <a:ea typeface="Arial"/>
                <a:cs typeface="Arial"/>
              </a:rPr>
              <a:t>[</a:t>
            </a:r>
            <a:r>
              <a:rPr lang="en-US" sz="1350" b="1" dirty="0"/>
              <a:t>The</a:t>
            </a:r>
            <a:r>
              <a:rPr lang="en-US" sz="1350" dirty="0"/>
              <a:t> </a:t>
            </a:r>
            <a:r>
              <a:rPr lang="en-US" sz="1350" b="1" dirty="0"/>
              <a:t>16th International Conference on Green Technology (ICGT 16), </a:t>
            </a:r>
            <a:r>
              <a:rPr sz="1350" b="0" i="0" dirty="0">
                <a:solidFill>
                  <a:srgbClr val="60646C"/>
                </a:solidFill>
                <a:latin typeface="Arial"/>
                <a:ea typeface="Arial"/>
                <a:cs typeface="Arial"/>
              </a:rPr>
              <a:t>  </a:t>
            </a:r>
            <a:r>
              <a:rPr lang="en-US" sz="1350" b="0" i="0" dirty="0">
                <a:solidFill>
                  <a:srgbClr val="60646C"/>
                </a:solidFill>
                <a:latin typeface="Arial"/>
                <a:ea typeface="Arial"/>
                <a:cs typeface="Arial"/>
              </a:rPr>
              <a:t>Malang</a:t>
            </a:r>
            <a:r>
              <a:rPr sz="1350" b="0" i="0" dirty="0">
                <a:solidFill>
                  <a:srgbClr val="60646C"/>
                </a:solidFill>
                <a:latin typeface="Arial"/>
                <a:ea typeface="Arial"/>
                <a:cs typeface="Arial"/>
              </a:rPr>
              <a:t>  •</a:t>
            </a:r>
            <a:r>
              <a:rPr lang="en-US" sz="1350" b="0" i="0" dirty="0">
                <a:solidFill>
                  <a:srgbClr val="60646C"/>
                </a:solidFill>
                <a:latin typeface="Arial"/>
                <a:ea typeface="Arial"/>
                <a:cs typeface="Arial"/>
              </a:rPr>
              <a:t> 14 October 2026</a:t>
            </a:r>
            <a:endParaRPr sz="1350" b="0" i="0" dirty="0">
              <a:solidFill>
                <a:srgbClr val="60646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accent-block">
            <a:extLst>
              <a:ext uri="{FF2B5EF4-FFF2-40B4-BE49-F238E27FC236}">
                <a16:creationId xmlns:a16="http://schemas.microsoft.com/office/drawing/2014/main" id="{570B9921-AC35-4D1E-A16D-8944AE0276E4}"/>
              </a:ext>
            </a:extLst>
          </p:cNvPr>
          <p:cNvSpPr>
            <a:spLocks noGrp="1"/>
          </p:cNvSpPr>
          <p:nvPr/>
        </p:nvSpPr>
        <p:spPr>
          <a:xfrm>
            <a:off x="11049000" y="0"/>
            <a:ext cx="1143000" cy="6858000"/>
          </a:xfrm>
          <a:prstGeom prst="rect">
            <a:avLst/>
          </a:prstGeom>
          <a:solidFill>
            <a:srgbClr val="DDEBFF"/>
          </a:solidFill>
          <a:ln w="9525">
            <a:solidFill>
              <a:srgbClr val="DDEBFF"/>
            </a:solidFill>
            <a:prstDash val="solid"/>
          </a:ln>
        </p:spPr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2AE81B-F8AA-F2F6-1D9D-A093B209E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00319"/>
            <a:ext cx="597274" cy="6409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8F08376-F922-4943-9E8E-A0BA10044CEF}"/>
              </a:ext>
            </a:extLst>
          </p:cNvPr>
          <p:cNvSpPr/>
          <p:nvPr/>
        </p:nvSpPr>
        <p:spPr>
          <a:xfrm>
            <a:off x="1195292" y="331692"/>
            <a:ext cx="5900406" cy="5468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UIN Maulana Malik Ibrahim Malang</a:t>
            </a:r>
          </a:p>
        </p:txBody>
      </p:sp>
    </p:spTree>
    <p:extLst>
      <p:ext uri="{BB962C8B-B14F-4D97-AF65-F5344CB8AC3E}">
        <p14:creationId xmlns:p14="http://schemas.microsoft.com/office/powerpoint/2010/main" val="1321060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sing-kicker">
            <a:extLst>
              <a:ext uri="{FF2B5EF4-FFF2-40B4-BE49-F238E27FC236}">
                <a16:creationId xmlns:a16="http://schemas.microsoft.com/office/drawing/2014/main" id="{5D5E027F-67C4-47EB-BDE1-4AA58ACF715B}"/>
              </a:ext>
            </a:extLst>
          </p:cNvPr>
          <p:cNvSpPr>
            <a:spLocks noGrp="1"/>
          </p:cNvSpPr>
          <p:nvPr/>
        </p:nvSpPr>
        <p:spPr>
          <a:xfrm>
            <a:off x="514350" y="495300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QUESTIONS &amp; DISCUSSION</a:t>
            </a:r>
          </a:p>
        </p:txBody>
      </p:sp>
      <p:sp>
        <p:nvSpPr>
          <p:cNvPr id="2" name="closing-title">
            <a:extLst>
              <a:ext uri="{FF2B5EF4-FFF2-40B4-BE49-F238E27FC236}">
                <a16:creationId xmlns:a16="http://schemas.microsoft.com/office/drawing/2014/main" id="{44D63486-D62E-46EB-8EEC-B358B3D23C11}"/>
              </a:ext>
            </a:extLst>
          </p:cNvPr>
          <p:cNvSpPr>
            <a:spLocks noGrp="1"/>
          </p:cNvSpPr>
          <p:nvPr/>
        </p:nvSpPr>
        <p:spPr>
          <a:xfrm>
            <a:off x="514350" y="2057400"/>
            <a:ext cx="66675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480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480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Thank you</a:t>
            </a:r>
          </a:p>
        </p:txBody>
      </p:sp>
      <p:sp>
        <p:nvSpPr>
          <p:cNvPr id="3" name="closing-message">
            <a:extLst>
              <a:ext uri="{FF2B5EF4-FFF2-40B4-BE49-F238E27FC236}">
                <a16:creationId xmlns:a16="http://schemas.microsoft.com/office/drawing/2014/main" id="{C9ABA563-D19B-4AE6-84BC-D5E84C8BC3D5}"/>
              </a:ext>
            </a:extLst>
          </p:cNvPr>
          <p:cNvSpPr>
            <a:spLocks noGrp="1"/>
          </p:cNvSpPr>
          <p:nvPr/>
        </p:nvSpPr>
        <p:spPr>
          <a:xfrm>
            <a:off x="514350" y="3486150"/>
            <a:ext cx="7239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[Optional final takeaway or invitation for collaboration]</a:t>
            </a:r>
          </a:p>
        </p:txBody>
      </p:sp>
      <p:sp>
        <p:nvSpPr>
          <p:cNvPr id="4" name="closing-contact">
            <a:extLst>
              <a:ext uri="{FF2B5EF4-FFF2-40B4-BE49-F238E27FC236}">
                <a16:creationId xmlns:a16="http://schemas.microsoft.com/office/drawing/2014/main" id="{E06678FD-493A-4003-B022-CF7A8796A338}"/>
              </a:ext>
            </a:extLst>
          </p:cNvPr>
          <p:cNvSpPr>
            <a:spLocks noGrp="1"/>
          </p:cNvSpPr>
          <p:nvPr/>
        </p:nvSpPr>
        <p:spPr>
          <a:xfrm>
            <a:off x="514350" y="5581650"/>
            <a:ext cx="7239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Name • Institution • email@university.ac.id</a:t>
            </a:r>
          </a:p>
        </p:txBody>
      </p:sp>
      <p:sp>
        <p:nvSpPr>
          <p:cNvPr id="5" name="closing-accent">
            <a:extLst>
              <a:ext uri="{FF2B5EF4-FFF2-40B4-BE49-F238E27FC236}">
                <a16:creationId xmlns:a16="http://schemas.microsoft.com/office/drawing/2014/main" id="{9F643917-B3AC-4B2E-8E38-9F39A3DC39BE}"/>
              </a:ext>
            </a:extLst>
          </p:cNvPr>
          <p:cNvSpPr>
            <a:spLocks noGrp="1"/>
          </p:cNvSpPr>
          <p:nvPr/>
        </p:nvSpPr>
        <p:spPr>
          <a:xfrm>
            <a:off x="8477250" y="0"/>
            <a:ext cx="3714750" cy="6858000"/>
          </a:xfrm>
          <a:prstGeom prst="rect">
            <a:avLst/>
          </a:prstGeom>
          <a:solidFill>
            <a:srgbClr val="DDEBFF"/>
          </a:solidFill>
          <a:ln w="9525">
            <a:solidFill>
              <a:srgbClr val="DDEBFF"/>
            </a:solidFill>
            <a:prstDash val="solid"/>
          </a:ln>
        </p:spPr>
      </p:sp>
      <p:sp>
        <p:nvSpPr>
          <p:cNvPr id="6" name="closing-mark">
            <a:extLst>
              <a:ext uri="{FF2B5EF4-FFF2-40B4-BE49-F238E27FC236}">
                <a16:creationId xmlns:a16="http://schemas.microsoft.com/office/drawing/2014/main" id="{507FAC10-970E-4838-94B6-0BBB9F3588C6}"/>
              </a:ext>
            </a:extLst>
          </p:cNvPr>
          <p:cNvSpPr>
            <a:spLocks noGrp="1"/>
          </p:cNvSpPr>
          <p:nvPr/>
        </p:nvSpPr>
        <p:spPr>
          <a:xfrm>
            <a:off x="9048750" y="2609850"/>
            <a:ext cx="2571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540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540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880848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-title-2">
            <a:extLst>
              <a:ext uri="{FF2B5EF4-FFF2-40B4-BE49-F238E27FC236}">
                <a16:creationId xmlns:a16="http://schemas.microsoft.com/office/drawing/2014/main" id="{C707792C-722C-4AA6-BDD8-36EDB9019EE7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0668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9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9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Presentation roadmap</a:t>
            </a:r>
          </a:p>
        </p:txBody>
      </p:sp>
      <p:sp>
        <p:nvSpPr>
          <p:cNvPr id="2" name="title-rule-2">
            <a:extLst>
              <a:ext uri="{FF2B5EF4-FFF2-40B4-BE49-F238E27FC236}">
                <a16:creationId xmlns:a16="http://schemas.microsoft.com/office/drawing/2014/main" id="{E25B930D-D5E4-4F7C-8948-1037926C8F81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10668000" cy="28575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</p:sp>
      <p:sp>
        <p:nvSpPr>
          <p:cNvPr id="3" name="slide-number-2">
            <a:extLst>
              <a:ext uri="{FF2B5EF4-FFF2-40B4-BE49-F238E27FC236}">
                <a16:creationId xmlns:a16="http://schemas.microsoft.com/office/drawing/2014/main" id="{9321B389-2897-4077-837D-9C41DFCD5F51}"/>
              </a:ext>
            </a:extLst>
          </p:cNvPr>
          <p:cNvSpPr>
            <a:spLocks noGrp="1"/>
          </p:cNvSpPr>
          <p:nvPr/>
        </p:nvSpPr>
        <p:spPr>
          <a:xfrm>
            <a:off x="11144250" y="6381750"/>
            <a:ext cx="476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agenda-n-0">
            <a:extLst>
              <a:ext uri="{FF2B5EF4-FFF2-40B4-BE49-F238E27FC236}">
                <a16:creationId xmlns:a16="http://schemas.microsoft.com/office/drawing/2014/main" id="{BF62B346-6570-4406-8CBB-307A316BA680}"/>
              </a:ext>
            </a:extLst>
          </p:cNvPr>
          <p:cNvSpPr>
            <a:spLocks noGrp="1"/>
          </p:cNvSpPr>
          <p:nvPr/>
        </p:nvSpPr>
        <p:spPr>
          <a:xfrm>
            <a:off x="685800" y="1600200"/>
            <a:ext cx="781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725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agenda-t-0">
            <a:extLst>
              <a:ext uri="{FF2B5EF4-FFF2-40B4-BE49-F238E27FC236}">
                <a16:creationId xmlns:a16="http://schemas.microsoft.com/office/drawing/2014/main" id="{7D804C36-D614-4683-BFC1-4E373F71620F}"/>
              </a:ext>
            </a:extLst>
          </p:cNvPr>
          <p:cNvSpPr>
            <a:spLocks noGrp="1"/>
          </p:cNvSpPr>
          <p:nvPr/>
        </p:nvSpPr>
        <p:spPr>
          <a:xfrm>
            <a:off x="1619250" y="1600200"/>
            <a:ext cx="8572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95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Background and motivation</a:t>
            </a:r>
          </a:p>
        </p:txBody>
      </p:sp>
      <p:sp>
        <p:nvSpPr>
          <p:cNvPr id="6" name="agenda-rule-0">
            <a:extLst>
              <a:ext uri="{FF2B5EF4-FFF2-40B4-BE49-F238E27FC236}">
                <a16:creationId xmlns:a16="http://schemas.microsoft.com/office/drawing/2014/main" id="{CCACA76A-B257-4A27-8A1A-CCD7EE1A907D}"/>
              </a:ext>
            </a:extLst>
          </p:cNvPr>
          <p:cNvSpPr>
            <a:spLocks noGrp="1"/>
          </p:cNvSpPr>
          <p:nvPr/>
        </p:nvSpPr>
        <p:spPr>
          <a:xfrm>
            <a:off x="685800" y="2114550"/>
            <a:ext cx="10287000" cy="9525"/>
          </a:xfrm>
          <a:prstGeom prst="rect">
            <a:avLst/>
          </a:prstGeom>
          <a:solidFill>
            <a:srgbClr val="BCC3CA"/>
          </a:solidFill>
          <a:ln w="9525">
            <a:solidFill>
              <a:srgbClr val="BCC3CA"/>
            </a:solidFill>
            <a:prstDash val="solid"/>
          </a:ln>
        </p:spPr>
      </p:sp>
      <p:sp>
        <p:nvSpPr>
          <p:cNvPr id="7" name="agenda-n-1">
            <a:extLst>
              <a:ext uri="{FF2B5EF4-FFF2-40B4-BE49-F238E27FC236}">
                <a16:creationId xmlns:a16="http://schemas.microsoft.com/office/drawing/2014/main" id="{677302E3-D39C-4DDC-8D51-29AFD18483A9}"/>
              </a:ext>
            </a:extLst>
          </p:cNvPr>
          <p:cNvSpPr>
            <a:spLocks noGrp="1"/>
          </p:cNvSpPr>
          <p:nvPr/>
        </p:nvSpPr>
        <p:spPr>
          <a:xfrm>
            <a:off x="685800" y="2438400"/>
            <a:ext cx="781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725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agenda-t-1">
            <a:extLst>
              <a:ext uri="{FF2B5EF4-FFF2-40B4-BE49-F238E27FC236}">
                <a16:creationId xmlns:a16="http://schemas.microsoft.com/office/drawing/2014/main" id="{139FF425-0FC9-4171-AA5F-0C5F5E833912}"/>
              </a:ext>
            </a:extLst>
          </p:cNvPr>
          <p:cNvSpPr>
            <a:spLocks noGrp="1"/>
          </p:cNvSpPr>
          <p:nvPr/>
        </p:nvSpPr>
        <p:spPr>
          <a:xfrm>
            <a:off x="1619250" y="2438400"/>
            <a:ext cx="8572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9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Research problem and objective</a:t>
            </a:r>
          </a:p>
        </p:txBody>
      </p:sp>
      <p:sp>
        <p:nvSpPr>
          <p:cNvPr id="9" name="agenda-rule-1">
            <a:extLst>
              <a:ext uri="{FF2B5EF4-FFF2-40B4-BE49-F238E27FC236}">
                <a16:creationId xmlns:a16="http://schemas.microsoft.com/office/drawing/2014/main" id="{1CB11EE1-9BEB-4B97-A933-A7FB81B13DCC}"/>
              </a:ext>
            </a:extLst>
          </p:cNvPr>
          <p:cNvSpPr>
            <a:spLocks noGrp="1"/>
          </p:cNvSpPr>
          <p:nvPr/>
        </p:nvSpPr>
        <p:spPr>
          <a:xfrm>
            <a:off x="685800" y="2952750"/>
            <a:ext cx="10287000" cy="9525"/>
          </a:xfrm>
          <a:prstGeom prst="rect">
            <a:avLst/>
          </a:prstGeom>
          <a:solidFill>
            <a:srgbClr val="BCC3CA"/>
          </a:solidFill>
          <a:ln w="9525">
            <a:solidFill>
              <a:srgbClr val="BCC3CA"/>
            </a:solidFill>
            <a:prstDash val="solid"/>
          </a:ln>
        </p:spPr>
      </p:sp>
      <p:sp>
        <p:nvSpPr>
          <p:cNvPr id="10" name="agenda-n-2">
            <a:extLst>
              <a:ext uri="{FF2B5EF4-FFF2-40B4-BE49-F238E27FC236}">
                <a16:creationId xmlns:a16="http://schemas.microsoft.com/office/drawing/2014/main" id="{FE7D5B15-C63A-42D5-AEF0-AA9C3BC03555}"/>
              </a:ext>
            </a:extLst>
          </p:cNvPr>
          <p:cNvSpPr>
            <a:spLocks noGrp="1"/>
          </p:cNvSpPr>
          <p:nvPr/>
        </p:nvSpPr>
        <p:spPr>
          <a:xfrm>
            <a:off x="685800" y="3276600"/>
            <a:ext cx="781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725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1" name="agenda-t-2">
            <a:extLst>
              <a:ext uri="{FF2B5EF4-FFF2-40B4-BE49-F238E27FC236}">
                <a16:creationId xmlns:a16="http://schemas.microsoft.com/office/drawing/2014/main" id="{15F59167-FE98-42C5-B29E-10EE913BBB30}"/>
              </a:ext>
            </a:extLst>
          </p:cNvPr>
          <p:cNvSpPr>
            <a:spLocks noGrp="1"/>
          </p:cNvSpPr>
          <p:nvPr/>
        </p:nvSpPr>
        <p:spPr>
          <a:xfrm>
            <a:off x="1619250" y="3276600"/>
            <a:ext cx="8572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9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Methodology</a:t>
            </a:r>
          </a:p>
        </p:txBody>
      </p:sp>
      <p:sp>
        <p:nvSpPr>
          <p:cNvPr id="12" name="agenda-rule-2">
            <a:extLst>
              <a:ext uri="{FF2B5EF4-FFF2-40B4-BE49-F238E27FC236}">
                <a16:creationId xmlns:a16="http://schemas.microsoft.com/office/drawing/2014/main" id="{0403CB5F-CB06-44BD-999E-ED159F32F7F9}"/>
              </a:ext>
            </a:extLst>
          </p:cNvPr>
          <p:cNvSpPr>
            <a:spLocks noGrp="1"/>
          </p:cNvSpPr>
          <p:nvPr/>
        </p:nvSpPr>
        <p:spPr>
          <a:xfrm>
            <a:off x="685800" y="3790950"/>
            <a:ext cx="10287000" cy="9525"/>
          </a:xfrm>
          <a:prstGeom prst="rect">
            <a:avLst/>
          </a:prstGeom>
          <a:solidFill>
            <a:srgbClr val="BCC3CA"/>
          </a:solidFill>
          <a:ln w="9525">
            <a:solidFill>
              <a:srgbClr val="BCC3CA"/>
            </a:solidFill>
            <a:prstDash val="solid"/>
          </a:ln>
        </p:spPr>
      </p:sp>
      <p:sp>
        <p:nvSpPr>
          <p:cNvPr id="13" name="agenda-n-3">
            <a:extLst>
              <a:ext uri="{FF2B5EF4-FFF2-40B4-BE49-F238E27FC236}">
                <a16:creationId xmlns:a16="http://schemas.microsoft.com/office/drawing/2014/main" id="{56EF2989-F55C-4F51-B4D8-2214CBB3366B}"/>
              </a:ext>
            </a:extLst>
          </p:cNvPr>
          <p:cNvSpPr>
            <a:spLocks noGrp="1"/>
          </p:cNvSpPr>
          <p:nvPr/>
        </p:nvSpPr>
        <p:spPr>
          <a:xfrm>
            <a:off x="685800" y="4114800"/>
            <a:ext cx="781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725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4" name="agenda-t-3">
            <a:extLst>
              <a:ext uri="{FF2B5EF4-FFF2-40B4-BE49-F238E27FC236}">
                <a16:creationId xmlns:a16="http://schemas.microsoft.com/office/drawing/2014/main" id="{1F2176C5-05A0-4D0F-BE03-8778D5A3E886}"/>
              </a:ext>
            </a:extLst>
          </p:cNvPr>
          <p:cNvSpPr>
            <a:spLocks noGrp="1"/>
          </p:cNvSpPr>
          <p:nvPr/>
        </p:nvSpPr>
        <p:spPr>
          <a:xfrm>
            <a:off x="1619250" y="4114800"/>
            <a:ext cx="8572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9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Results and discussion</a:t>
            </a:r>
          </a:p>
        </p:txBody>
      </p:sp>
      <p:sp>
        <p:nvSpPr>
          <p:cNvPr id="15" name="agenda-rule-3">
            <a:extLst>
              <a:ext uri="{FF2B5EF4-FFF2-40B4-BE49-F238E27FC236}">
                <a16:creationId xmlns:a16="http://schemas.microsoft.com/office/drawing/2014/main" id="{EEB64F83-CD06-479C-9D30-3956947A56EF}"/>
              </a:ext>
            </a:extLst>
          </p:cNvPr>
          <p:cNvSpPr>
            <a:spLocks noGrp="1"/>
          </p:cNvSpPr>
          <p:nvPr/>
        </p:nvSpPr>
        <p:spPr>
          <a:xfrm>
            <a:off x="685800" y="4629150"/>
            <a:ext cx="10287000" cy="9525"/>
          </a:xfrm>
          <a:prstGeom prst="rect">
            <a:avLst/>
          </a:prstGeom>
          <a:solidFill>
            <a:srgbClr val="BCC3CA"/>
          </a:solidFill>
          <a:ln w="9525">
            <a:solidFill>
              <a:srgbClr val="BCC3CA"/>
            </a:solidFill>
            <a:prstDash val="solid"/>
          </a:ln>
        </p:spPr>
      </p:sp>
      <p:sp>
        <p:nvSpPr>
          <p:cNvPr id="16" name="agenda-n-4">
            <a:extLst>
              <a:ext uri="{FF2B5EF4-FFF2-40B4-BE49-F238E27FC236}">
                <a16:creationId xmlns:a16="http://schemas.microsoft.com/office/drawing/2014/main" id="{1A40B341-8DD1-4BC2-8B0D-7E042382A575}"/>
              </a:ext>
            </a:extLst>
          </p:cNvPr>
          <p:cNvSpPr>
            <a:spLocks noGrp="1"/>
          </p:cNvSpPr>
          <p:nvPr/>
        </p:nvSpPr>
        <p:spPr>
          <a:xfrm>
            <a:off x="685800" y="4953000"/>
            <a:ext cx="781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725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17" name="agenda-t-4">
            <a:extLst>
              <a:ext uri="{FF2B5EF4-FFF2-40B4-BE49-F238E27FC236}">
                <a16:creationId xmlns:a16="http://schemas.microsoft.com/office/drawing/2014/main" id="{5DE19241-2D37-4B07-96E8-00EEB187B4E7}"/>
              </a:ext>
            </a:extLst>
          </p:cNvPr>
          <p:cNvSpPr>
            <a:spLocks noGrp="1"/>
          </p:cNvSpPr>
          <p:nvPr/>
        </p:nvSpPr>
        <p:spPr>
          <a:xfrm>
            <a:off x="1619250" y="4953000"/>
            <a:ext cx="8572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9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Conclusions and outlook</a:t>
            </a:r>
          </a:p>
        </p:txBody>
      </p:sp>
      <p:sp>
        <p:nvSpPr>
          <p:cNvPr id="18" name="agenda-rule-4">
            <a:extLst>
              <a:ext uri="{FF2B5EF4-FFF2-40B4-BE49-F238E27FC236}">
                <a16:creationId xmlns:a16="http://schemas.microsoft.com/office/drawing/2014/main" id="{6FE59C8E-3B56-4CF2-80F7-53DEC9AD7885}"/>
              </a:ext>
            </a:extLst>
          </p:cNvPr>
          <p:cNvSpPr>
            <a:spLocks noGrp="1"/>
          </p:cNvSpPr>
          <p:nvPr/>
        </p:nvSpPr>
        <p:spPr>
          <a:xfrm>
            <a:off x="685800" y="5467350"/>
            <a:ext cx="10287000" cy="9525"/>
          </a:xfrm>
          <a:prstGeom prst="rect">
            <a:avLst/>
          </a:prstGeom>
          <a:solidFill>
            <a:srgbClr val="BCC3CA"/>
          </a:solidFill>
          <a:ln w="9525">
            <a:solidFill>
              <a:srgbClr val="BCC3CA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31678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-title-3">
            <a:extLst>
              <a:ext uri="{FF2B5EF4-FFF2-40B4-BE49-F238E27FC236}">
                <a16:creationId xmlns:a16="http://schemas.microsoft.com/office/drawing/2014/main" id="{649843D2-73B2-4A04-9A0D-758876CEC891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0668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9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9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Why this research matters</a:t>
            </a:r>
          </a:p>
        </p:txBody>
      </p:sp>
      <p:sp>
        <p:nvSpPr>
          <p:cNvPr id="2" name="title-rule-3">
            <a:extLst>
              <a:ext uri="{FF2B5EF4-FFF2-40B4-BE49-F238E27FC236}">
                <a16:creationId xmlns:a16="http://schemas.microsoft.com/office/drawing/2014/main" id="{E9157EEC-C7BD-4012-BCEA-4F97C0C2A575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10668000" cy="28575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</p:sp>
      <p:sp>
        <p:nvSpPr>
          <p:cNvPr id="3" name="slide-number-3">
            <a:extLst>
              <a:ext uri="{FF2B5EF4-FFF2-40B4-BE49-F238E27FC236}">
                <a16:creationId xmlns:a16="http://schemas.microsoft.com/office/drawing/2014/main" id="{CFBC334A-8291-4A41-8CCC-8EFDAB8AD1D3}"/>
              </a:ext>
            </a:extLst>
          </p:cNvPr>
          <p:cNvSpPr>
            <a:spLocks noGrp="1"/>
          </p:cNvSpPr>
          <p:nvPr/>
        </p:nvSpPr>
        <p:spPr>
          <a:xfrm>
            <a:off x="11144250" y="6381750"/>
            <a:ext cx="476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background-lead">
            <a:extLst>
              <a:ext uri="{FF2B5EF4-FFF2-40B4-BE49-F238E27FC236}">
                <a16:creationId xmlns:a16="http://schemas.microsoft.com/office/drawing/2014/main" id="{432EE795-46E6-4BDB-8264-882CA9F9CE50}"/>
              </a:ext>
            </a:extLst>
          </p:cNvPr>
          <p:cNvSpPr>
            <a:spLocks noGrp="1"/>
          </p:cNvSpPr>
          <p:nvPr/>
        </p:nvSpPr>
        <p:spPr>
          <a:xfrm>
            <a:off x="514350" y="1504950"/>
            <a:ext cx="1066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[Write one sentence that establishes the scientific or societal context.]</a:t>
            </a:r>
          </a:p>
        </p:txBody>
      </p:sp>
      <p:sp>
        <p:nvSpPr>
          <p:cNvPr id="5" name="bg-panel-0">
            <a:extLst>
              <a:ext uri="{FF2B5EF4-FFF2-40B4-BE49-F238E27FC236}">
                <a16:creationId xmlns:a16="http://schemas.microsoft.com/office/drawing/2014/main" id="{A72E76DD-EEB4-44CE-8318-0B572BD843EA}"/>
              </a:ext>
            </a:extLst>
          </p:cNvPr>
          <p:cNvSpPr>
            <a:spLocks noGrp="1"/>
          </p:cNvSpPr>
          <p:nvPr/>
        </p:nvSpPr>
        <p:spPr>
          <a:xfrm>
            <a:off x="514350" y="2571750"/>
            <a:ext cx="3333750" cy="2714625"/>
          </a:xfrm>
          <a:prstGeom prst="rect">
            <a:avLst/>
          </a:prstGeom>
          <a:solidFill>
            <a:srgbClr val="F0F2F4"/>
          </a:solidFill>
          <a:ln w="9525">
            <a:solidFill>
              <a:srgbClr val="F0F2F4"/>
            </a:solidFill>
            <a:prstDash val="solid"/>
          </a:ln>
        </p:spPr>
      </p:sp>
      <p:sp>
        <p:nvSpPr>
          <p:cNvPr id="6" name="bg-head-0">
            <a:extLst>
              <a:ext uri="{FF2B5EF4-FFF2-40B4-BE49-F238E27FC236}">
                <a16:creationId xmlns:a16="http://schemas.microsoft.com/office/drawing/2014/main" id="{7AFC8421-A2BA-4F87-81E4-EC5D7E23A8B3}"/>
              </a:ext>
            </a:extLst>
          </p:cNvPr>
          <p:cNvSpPr>
            <a:spLocks noGrp="1"/>
          </p:cNvSpPr>
          <p:nvPr/>
        </p:nvSpPr>
        <p:spPr>
          <a:xfrm>
            <a:off x="742950" y="2800350"/>
            <a:ext cx="2876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CONTEXT</a:t>
            </a:r>
          </a:p>
        </p:txBody>
      </p:sp>
      <p:sp>
        <p:nvSpPr>
          <p:cNvPr id="7" name="bg-copy-0">
            <a:extLst>
              <a:ext uri="{FF2B5EF4-FFF2-40B4-BE49-F238E27FC236}">
                <a16:creationId xmlns:a16="http://schemas.microsoft.com/office/drawing/2014/main" id="{A59BCDB3-51DA-4F5A-BF1A-F9C14DA80818}"/>
              </a:ext>
            </a:extLst>
          </p:cNvPr>
          <p:cNvSpPr>
            <a:spLocks noGrp="1"/>
          </p:cNvSpPr>
          <p:nvPr/>
        </p:nvSpPr>
        <p:spPr>
          <a:xfrm>
            <a:off x="742950" y="3333750"/>
            <a:ext cx="28765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6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[Summarize the broader field and the current state of knowledge in 2–3 short lines.]</a:t>
            </a:r>
          </a:p>
        </p:txBody>
      </p:sp>
      <p:sp>
        <p:nvSpPr>
          <p:cNvPr id="8" name="bg-panel-1">
            <a:extLst>
              <a:ext uri="{FF2B5EF4-FFF2-40B4-BE49-F238E27FC236}">
                <a16:creationId xmlns:a16="http://schemas.microsoft.com/office/drawing/2014/main" id="{E6A1F929-7C27-4BA5-9ED0-8C676E8ECD07}"/>
              </a:ext>
            </a:extLst>
          </p:cNvPr>
          <p:cNvSpPr>
            <a:spLocks noGrp="1"/>
          </p:cNvSpPr>
          <p:nvPr/>
        </p:nvSpPr>
        <p:spPr>
          <a:xfrm>
            <a:off x="4210050" y="2571750"/>
            <a:ext cx="3333750" cy="2714625"/>
          </a:xfrm>
          <a:prstGeom prst="rect">
            <a:avLst/>
          </a:prstGeom>
          <a:solidFill>
            <a:srgbClr val="F0F2F4"/>
          </a:solidFill>
          <a:ln w="9525">
            <a:solidFill>
              <a:srgbClr val="F0F2F4"/>
            </a:solidFill>
            <a:prstDash val="solid"/>
          </a:ln>
        </p:spPr>
      </p:sp>
      <p:sp>
        <p:nvSpPr>
          <p:cNvPr id="9" name="bg-head-1">
            <a:extLst>
              <a:ext uri="{FF2B5EF4-FFF2-40B4-BE49-F238E27FC236}">
                <a16:creationId xmlns:a16="http://schemas.microsoft.com/office/drawing/2014/main" id="{17C4B264-E3C1-4936-9511-B4C087D7029E}"/>
              </a:ext>
            </a:extLst>
          </p:cNvPr>
          <p:cNvSpPr>
            <a:spLocks noGrp="1"/>
          </p:cNvSpPr>
          <p:nvPr/>
        </p:nvSpPr>
        <p:spPr>
          <a:xfrm>
            <a:off x="4438650" y="2800350"/>
            <a:ext cx="2876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PROBLEM</a:t>
            </a:r>
          </a:p>
        </p:txBody>
      </p:sp>
      <p:sp>
        <p:nvSpPr>
          <p:cNvPr id="10" name="bg-copy-1">
            <a:extLst>
              <a:ext uri="{FF2B5EF4-FFF2-40B4-BE49-F238E27FC236}">
                <a16:creationId xmlns:a16="http://schemas.microsoft.com/office/drawing/2014/main" id="{E5FA960D-DE9B-449D-84A0-9CD7FAABF2B2}"/>
              </a:ext>
            </a:extLst>
          </p:cNvPr>
          <p:cNvSpPr>
            <a:spLocks noGrp="1"/>
          </p:cNvSpPr>
          <p:nvPr/>
        </p:nvSpPr>
        <p:spPr>
          <a:xfrm>
            <a:off x="4438650" y="3333750"/>
            <a:ext cx="28765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6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[Explain the unresolved issue, limitation, or practical challenge addressed by this study.]</a:t>
            </a:r>
          </a:p>
        </p:txBody>
      </p:sp>
      <p:sp>
        <p:nvSpPr>
          <p:cNvPr id="11" name="bg-panel-2">
            <a:extLst>
              <a:ext uri="{FF2B5EF4-FFF2-40B4-BE49-F238E27FC236}">
                <a16:creationId xmlns:a16="http://schemas.microsoft.com/office/drawing/2014/main" id="{28FFF04A-DE7E-4B81-ABF2-24C786EF6EAC}"/>
              </a:ext>
            </a:extLst>
          </p:cNvPr>
          <p:cNvSpPr>
            <a:spLocks noGrp="1"/>
          </p:cNvSpPr>
          <p:nvPr/>
        </p:nvSpPr>
        <p:spPr>
          <a:xfrm>
            <a:off x="7905750" y="2571750"/>
            <a:ext cx="3333750" cy="2714625"/>
          </a:xfrm>
          <a:prstGeom prst="rect">
            <a:avLst/>
          </a:prstGeom>
          <a:solidFill>
            <a:srgbClr val="F0F2F4"/>
          </a:solidFill>
          <a:ln w="9525">
            <a:solidFill>
              <a:srgbClr val="F0F2F4"/>
            </a:solidFill>
            <a:prstDash val="solid"/>
          </a:ln>
        </p:spPr>
      </p:sp>
      <p:sp>
        <p:nvSpPr>
          <p:cNvPr id="12" name="bg-head-2">
            <a:extLst>
              <a:ext uri="{FF2B5EF4-FFF2-40B4-BE49-F238E27FC236}">
                <a16:creationId xmlns:a16="http://schemas.microsoft.com/office/drawing/2014/main" id="{1602C600-953C-4CA7-9431-420302D5B2F3}"/>
              </a:ext>
            </a:extLst>
          </p:cNvPr>
          <p:cNvSpPr>
            <a:spLocks noGrp="1"/>
          </p:cNvSpPr>
          <p:nvPr/>
        </p:nvSpPr>
        <p:spPr>
          <a:xfrm>
            <a:off x="8134350" y="2800350"/>
            <a:ext cx="2876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SIGNIFICANCE</a:t>
            </a:r>
          </a:p>
        </p:txBody>
      </p:sp>
      <p:sp>
        <p:nvSpPr>
          <p:cNvPr id="13" name="bg-copy-2">
            <a:extLst>
              <a:ext uri="{FF2B5EF4-FFF2-40B4-BE49-F238E27FC236}">
                <a16:creationId xmlns:a16="http://schemas.microsoft.com/office/drawing/2014/main" id="{4C542AA1-EBE8-4BF2-A8D2-A5992CF2B1E0}"/>
              </a:ext>
            </a:extLst>
          </p:cNvPr>
          <p:cNvSpPr>
            <a:spLocks noGrp="1"/>
          </p:cNvSpPr>
          <p:nvPr/>
        </p:nvSpPr>
        <p:spPr>
          <a:xfrm>
            <a:off x="8134350" y="3333750"/>
            <a:ext cx="28765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6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[State why resolving this issue matters to the field, technology, policy, or society.]</a:t>
            </a:r>
          </a:p>
        </p:txBody>
      </p:sp>
    </p:spTree>
    <p:extLst>
      <p:ext uri="{BB962C8B-B14F-4D97-AF65-F5344CB8AC3E}">
        <p14:creationId xmlns:p14="http://schemas.microsoft.com/office/powerpoint/2010/main" val="180086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-title-4">
            <a:extLst>
              <a:ext uri="{FF2B5EF4-FFF2-40B4-BE49-F238E27FC236}">
                <a16:creationId xmlns:a16="http://schemas.microsoft.com/office/drawing/2014/main" id="{23ADD360-40BA-496E-8F5E-61E7943AFC04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0668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9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9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The study addresses a clear research gap</a:t>
            </a:r>
          </a:p>
        </p:txBody>
      </p:sp>
      <p:sp>
        <p:nvSpPr>
          <p:cNvPr id="2" name="title-rule-4">
            <a:extLst>
              <a:ext uri="{FF2B5EF4-FFF2-40B4-BE49-F238E27FC236}">
                <a16:creationId xmlns:a16="http://schemas.microsoft.com/office/drawing/2014/main" id="{92CAB126-B1C8-4E8F-BB5A-6B7BCB54921F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10668000" cy="28575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</p:sp>
      <p:sp>
        <p:nvSpPr>
          <p:cNvPr id="3" name="slide-number-4">
            <a:extLst>
              <a:ext uri="{FF2B5EF4-FFF2-40B4-BE49-F238E27FC236}">
                <a16:creationId xmlns:a16="http://schemas.microsoft.com/office/drawing/2014/main" id="{7CA5AB5E-737E-4885-9C5F-FA65F7BC9E4C}"/>
              </a:ext>
            </a:extLst>
          </p:cNvPr>
          <p:cNvSpPr>
            <a:spLocks noGrp="1"/>
          </p:cNvSpPr>
          <p:nvPr/>
        </p:nvSpPr>
        <p:spPr>
          <a:xfrm>
            <a:off x="11144250" y="6381750"/>
            <a:ext cx="476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known-head">
            <a:extLst>
              <a:ext uri="{FF2B5EF4-FFF2-40B4-BE49-F238E27FC236}">
                <a16:creationId xmlns:a16="http://schemas.microsoft.com/office/drawing/2014/main" id="{5EAA2721-308C-4B80-96F5-6A7425835738}"/>
              </a:ext>
            </a:extLst>
          </p:cNvPr>
          <p:cNvSpPr>
            <a:spLocks noGrp="1"/>
          </p:cNvSpPr>
          <p:nvPr/>
        </p:nvSpPr>
        <p:spPr>
          <a:xfrm>
            <a:off x="514350" y="1657350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7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is already known</a:t>
            </a:r>
          </a:p>
        </p:txBody>
      </p:sp>
      <p:sp>
        <p:nvSpPr>
          <p:cNvPr id="5" name="bullet-54-244-0">
            <a:extLst>
              <a:ext uri="{FF2B5EF4-FFF2-40B4-BE49-F238E27FC236}">
                <a16:creationId xmlns:a16="http://schemas.microsoft.com/office/drawing/2014/main" id="{073EB8CB-EDA9-461D-AAF2-DA5D954A3347}"/>
              </a:ext>
            </a:extLst>
          </p:cNvPr>
          <p:cNvSpPr>
            <a:spLocks noGrp="1"/>
          </p:cNvSpPr>
          <p:nvPr/>
        </p:nvSpPr>
        <p:spPr>
          <a:xfrm>
            <a:off x="514350" y="2324100"/>
            <a:ext cx="4953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 [Established finding or accepted framework]</a:t>
            </a:r>
          </a:p>
        </p:txBody>
      </p:sp>
      <p:sp>
        <p:nvSpPr>
          <p:cNvPr id="6" name="bullet-54-244-1">
            <a:extLst>
              <a:ext uri="{FF2B5EF4-FFF2-40B4-BE49-F238E27FC236}">
                <a16:creationId xmlns:a16="http://schemas.microsoft.com/office/drawing/2014/main" id="{46C89B11-78F8-4B45-A2B7-AA4DDD6801E0}"/>
              </a:ext>
            </a:extLst>
          </p:cNvPr>
          <p:cNvSpPr>
            <a:spLocks noGrp="1"/>
          </p:cNvSpPr>
          <p:nvPr/>
        </p:nvSpPr>
        <p:spPr>
          <a:xfrm>
            <a:off x="514350" y="3028950"/>
            <a:ext cx="4953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 [Relevant prior approach or evidence]</a:t>
            </a:r>
          </a:p>
        </p:txBody>
      </p:sp>
      <p:sp>
        <p:nvSpPr>
          <p:cNvPr id="7" name="bullet-54-244-2">
            <a:extLst>
              <a:ext uri="{FF2B5EF4-FFF2-40B4-BE49-F238E27FC236}">
                <a16:creationId xmlns:a16="http://schemas.microsoft.com/office/drawing/2014/main" id="{9B56C399-F59F-4526-9326-CEE1E5A4EF6B}"/>
              </a:ext>
            </a:extLst>
          </p:cNvPr>
          <p:cNvSpPr>
            <a:spLocks noGrp="1"/>
          </p:cNvSpPr>
          <p:nvPr/>
        </p:nvSpPr>
        <p:spPr>
          <a:xfrm>
            <a:off x="514350" y="3733800"/>
            <a:ext cx="4953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 [Current capability or benchmark]</a:t>
            </a:r>
          </a:p>
        </p:txBody>
      </p:sp>
      <p:sp>
        <p:nvSpPr>
          <p:cNvPr id="8" name="divider">
            <a:extLst>
              <a:ext uri="{FF2B5EF4-FFF2-40B4-BE49-F238E27FC236}">
                <a16:creationId xmlns:a16="http://schemas.microsoft.com/office/drawing/2014/main" id="{BFDD49B0-B40C-4F8A-88B9-2CD4930D6883}"/>
              </a:ext>
            </a:extLst>
          </p:cNvPr>
          <p:cNvSpPr>
            <a:spLocks noGrp="1"/>
          </p:cNvSpPr>
          <p:nvPr/>
        </p:nvSpPr>
        <p:spPr>
          <a:xfrm>
            <a:off x="5886450" y="1619250"/>
            <a:ext cx="28575" cy="3524250"/>
          </a:xfrm>
          <a:prstGeom prst="rect">
            <a:avLst/>
          </a:prstGeom>
          <a:solidFill>
            <a:srgbClr val="BCC3CA"/>
          </a:solidFill>
          <a:ln w="9525">
            <a:solidFill>
              <a:srgbClr val="BCC3CA"/>
            </a:solidFill>
            <a:prstDash val="solid"/>
          </a:ln>
        </p:spPr>
      </p:sp>
      <p:sp>
        <p:nvSpPr>
          <p:cNvPr id="9" name="gap-head">
            <a:extLst>
              <a:ext uri="{FF2B5EF4-FFF2-40B4-BE49-F238E27FC236}">
                <a16:creationId xmlns:a16="http://schemas.microsoft.com/office/drawing/2014/main" id="{4C70688F-0231-4C39-9D86-AFD65474D213}"/>
              </a:ext>
            </a:extLst>
          </p:cNvPr>
          <p:cNvSpPr>
            <a:spLocks noGrp="1"/>
          </p:cNvSpPr>
          <p:nvPr/>
        </p:nvSpPr>
        <p:spPr>
          <a:xfrm>
            <a:off x="6419850" y="1657350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75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What remains unresolved</a:t>
            </a:r>
          </a:p>
        </p:txBody>
      </p:sp>
      <p:sp>
        <p:nvSpPr>
          <p:cNvPr id="10" name="bullet-674-244-0">
            <a:extLst>
              <a:ext uri="{FF2B5EF4-FFF2-40B4-BE49-F238E27FC236}">
                <a16:creationId xmlns:a16="http://schemas.microsoft.com/office/drawing/2014/main" id="{D6E77AE4-0CC1-4625-BA6F-BFF02D245AB3}"/>
              </a:ext>
            </a:extLst>
          </p:cNvPr>
          <p:cNvSpPr>
            <a:spLocks noGrp="1"/>
          </p:cNvSpPr>
          <p:nvPr/>
        </p:nvSpPr>
        <p:spPr>
          <a:xfrm>
            <a:off x="6419850" y="2324100"/>
            <a:ext cx="4762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 [Specific limitation in the literature]</a:t>
            </a:r>
          </a:p>
        </p:txBody>
      </p:sp>
      <p:sp>
        <p:nvSpPr>
          <p:cNvPr id="11" name="bullet-674-244-1">
            <a:extLst>
              <a:ext uri="{FF2B5EF4-FFF2-40B4-BE49-F238E27FC236}">
                <a16:creationId xmlns:a16="http://schemas.microsoft.com/office/drawing/2014/main" id="{737ABC09-4072-4A4D-AC36-61FA5DECF454}"/>
              </a:ext>
            </a:extLst>
          </p:cNvPr>
          <p:cNvSpPr>
            <a:spLocks noGrp="1"/>
          </p:cNvSpPr>
          <p:nvPr/>
        </p:nvSpPr>
        <p:spPr>
          <a:xfrm>
            <a:off x="6419850" y="3028950"/>
            <a:ext cx="4762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 [Missing condition, population, or scale]</a:t>
            </a:r>
          </a:p>
        </p:txBody>
      </p:sp>
      <p:sp>
        <p:nvSpPr>
          <p:cNvPr id="12" name="bullet-674-244-2">
            <a:extLst>
              <a:ext uri="{FF2B5EF4-FFF2-40B4-BE49-F238E27FC236}">
                <a16:creationId xmlns:a16="http://schemas.microsoft.com/office/drawing/2014/main" id="{55980F10-7FBF-4C6F-BD50-96CFAAA163F3}"/>
              </a:ext>
            </a:extLst>
          </p:cNvPr>
          <p:cNvSpPr>
            <a:spLocks noGrp="1"/>
          </p:cNvSpPr>
          <p:nvPr/>
        </p:nvSpPr>
        <p:spPr>
          <a:xfrm>
            <a:off x="6419850" y="3733800"/>
            <a:ext cx="4762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 [Unanswered theoretical or practical question]</a:t>
            </a:r>
          </a:p>
        </p:txBody>
      </p:sp>
      <p:sp>
        <p:nvSpPr>
          <p:cNvPr id="13" name="objective-band">
            <a:extLst>
              <a:ext uri="{FF2B5EF4-FFF2-40B4-BE49-F238E27FC236}">
                <a16:creationId xmlns:a16="http://schemas.microsoft.com/office/drawing/2014/main" id="{FFFFC14B-F18B-41A7-B11A-3A982BDBC1C0}"/>
              </a:ext>
            </a:extLst>
          </p:cNvPr>
          <p:cNvSpPr>
            <a:spLocks noGrp="1"/>
          </p:cNvSpPr>
          <p:nvPr/>
        </p:nvSpPr>
        <p:spPr>
          <a:xfrm>
            <a:off x="514350" y="5429250"/>
            <a:ext cx="10668000" cy="647700"/>
          </a:xfrm>
          <a:prstGeom prst="rect">
            <a:avLst/>
          </a:prstGeom>
          <a:solidFill>
            <a:srgbClr val="DDEBFF"/>
          </a:solidFill>
          <a:ln w="9525">
            <a:solidFill>
              <a:srgbClr val="DDEBFF"/>
            </a:solidFill>
            <a:prstDash val="solid"/>
          </a:ln>
        </p:spPr>
      </p:sp>
      <p:sp>
        <p:nvSpPr>
          <p:cNvPr id="14" name="objective">
            <a:extLst>
              <a:ext uri="{FF2B5EF4-FFF2-40B4-BE49-F238E27FC236}">
                <a16:creationId xmlns:a16="http://schemas.microsoft.com/office/drawing/2014/main" id="{7D422008-7142-4778-91E1-010DB40F3D00}"/>
              </a:ext>
            </a:extLst>
          </p:cNvPr>
          <p:cNvSpPr>
            <a:spLocks noGrp="1"/>
          </p:cNvSpPr>
          <p:nvPr/>
        </p:nvSpPr>
        <p:spPr>
          <a:xfrm>
            <a:off x="723900" y="5610225"/>
            <a:ext cx="102298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OBJECTIVE  [State the main objective or research question in one concise sentence.]</a:t>
            </a:r>
          </a:p>
        </p:txBody>
      </p:sp>
    </p:spTree>
    <p:extLst>
      <p:ext uri="{BB962C8B-B14F-4D97-AF65-F5344CB8AC3E}">
        <p14:creationId xmlns:p14="http://schemas.microsoft.com/office/powerpoint/2010/main" val="1578009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-title-5">
            <a:extLst>
              <a:ext uri="{FF2B5EF4-FFF2-40B4-BE49-F238E27FC236}">
                <a16:creationId xmlns:a16="http://schemas.microsoft.com/office/drawing/2014/main" id="{330532FE-4104-468A-851D-D02676714C30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0668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9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9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Methodology links the question to the evidence</a:t>
            </a:r>
          </a:p>
        </p:txBody>
      </p:sp>
      <p:sp>
        <p:nvSpPr>
          <p:cNvPr id="2" name="title-rule-5">
            <a:extLst>
              <a:ext uri="{FF2B5EF4-FFF2-40B4-BE49-F238E27FC236}">
                <a16:creationId xmlns:a16="http://schemas.microsoft.com/office/drawing/2014/main" id="{2E2DBBFE-C101-44CE-A627-6470BDCC70C0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10668000" cy="28575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</p:sp>
      <p:sp>
        <p:nvSpPr>
          <p:cNvPr id="3" name="slide-number-5">
            <a:extLst>
              <a:ext uri="{FF2B5EF4-FFF2-40B4-BE49-F238E27FC236}">
                <a16:creationId xmlns:a16="http://schemas.microsoft.com/office/drawing/2014/main" id="{F35B7937-0102-4023-BFB7-E43F4DBF062F}"/>
              </a:ext>
            </a:extLst>
          </p:cNvPr>
          <p:cNvSpPr>
            <a:spLocks noGrp="1"/>
          </p:cNvSpPr>
          <p:nvPr/>
        </p:nvSpPr>
        <p:spPr>
          <a:xfrm>
            <a:off x="11144250" y="6381750"/>
            <a:ext cx="476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method-num-0">
            <a:extLst>
              <a:ext uri="{FF2B5EF4-FFF2-40B4-BE49-F238E27FC236}">
                <a16:creationId xmlns:a16="http://schemas.microsoft.com/office/drawing/2014/main" id="{1647FE72-B5BB-41A4-B81D-234BD5C56695}"/>
              </a:ext>
            </a:extLst>
          </p:cNvPr>
          <p:cNvSpPr>
            <a:spLocks noGrp="1"/>
          </p:cNvSpPr>
          <p:nvPr/>
        </p:nvSpPr>
        <p:spPr>
          <a:xfrm>
            <a:off x="514350" y="1619250"/>
            <a:ext cx="6096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315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5" name="method-line-0">
            <a:extLst>
              <a:ext uri="{FF2B5EF4-FFF2-40B4-BE49-F238E27FC236}">
                <a16:creationId xmlns:a16="http://schemas.microsoft.com/office/drawing/2014/main" id="{3DE5DBB0-55EF-46CC-8690-DC07057E7CF0}"/>
              </a:ext>
            </a:extLst>
          </p:cNvPr>
          <p:cNvSpPr>
            <a:spLocks noGrp="1"/>
          </p:cNvSpPr>
          <p:nvPr/>
        </p:nvSpPr>
        <p:spPr>
          <a:xfrm>
            <a:off x="514350" y="2362200"/>
            <a:ext cx="2305050" cy="28575"/>
          </a:xfrm>
          <a:prstGeom prst="rect">
            <a:avLst/>
          </a:prstGeom>
          <a:solidFill>
            <a:srgbClr val="111111"/>
          </a:solidFill>
          <a:ln w="9525">
            <a:solidFill>
              <a:srgbClr val="111111"/>
            </a:solidFill>
            <a:prstDash val="solid"/>
          </a:ln>
        </p:spPr>
      </p:sp>
      <p:sp>
        <p:nvSpPr>
          <p:cNvPr id="6" name="method-head-0">
            <a:extLst>
              <a:ext uri="{FF2B5EF4-FFF2-40B4-BE49-F238E27FC236}">
                <a16:creationId xmlns:a16="http://schemas.microsoft.com/office/drawing/2014/main" id="{8F25A1ED-2188-4A72-A8EE-D805A39CFD14}"/>
              </a:ext>
            </a:extLst>
          </p:cNvPr>
          <p:cNvSpPr>
            <a:spLocks noGrp="1"/>
          </p:cNvSpPr>
          <p:nvPr/>
        </p:nvSpPr>
        <p:spPr>
          <a:xfrm>
            <a:off x="514350" y="2667000"/>
            <a:ext cx="2305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DESIGN</a:t>
            </a:r>
          </a:p>
        </p:txBody>
      </p:sp>
      <p:sp>
        <p:nvSpPr>
          <p:cNvPr id="7" name="method-copy-0">
            <a:extLst>
              <a:ext uri="{FF2B5EF4-FFF2-40B4-BE49-F238E27FC236}">
                <a16:creationId xmlns:a16="http://schemas.microsoft.com/office/drawing/2014/main" id="{67939AA7-C8F8-4ECF-BB58-FF888F182FAE}"/>
              </a:ext>
            </a:extLst>
          </p:cNvPr>
          <p:cNvSpPr>
            <a:spLocks noGrp="1"/>
          </p:cNvSpPr>
          <p:nvPr/>
        </p:nvSpPr>
        <p:spPr>
          <a:xfrm>
            <a:off x="514350" y="3238500"/>
            <a:ext cx="230505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[Experimental, computational, theoretical, survey, or mixed-method design]</a:t>
            </a:r>
          </a:p>
        </p:txBody>
      </p:sp>
      <p:sp>
        <p:nvSpPr>
          <p:cNvPr id="8" name="method-num-1">
            <a:extLst>
              <a:ext uri="{FF2B5EF4-FFF2-40B4-BE49-F238E27FC236}">
                <a16:creationId xmlns:a16="http://schemas.microsoft.com/office/drawing/2014/main" id="{F00AB757-3183-4F7D-A416-A27F70F5DF0F}"/>
              </a:ext>
            </a:extLst>
          </p:cNvPr>
          <p:cNvSpPr>
            <a:spLocks noGrp="1"/>
          </p:cNvSpPr>
          <p:nvPr/>
        </p:nvSpPr>
        <p:spPr>
          <a:xfrm>
            <a:off x="3238500" y="1619250"/>
            <a:ext cx="6096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315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9" name="method-line-1">
            <a:extLst>
              <a:ext uri="{FF2B5EF4-FFF2-40B4-BE49-F238E27FC236}">
                <a16:creationId xmlns:a16="http://schemas.microsoft.com/office/drawing/2014/main" id="{6363F01D-6171-46CD-B700-B6F6D19C9D32}"/>
              </a:ext>
            </a:extLst>
          </p:cNvPr>
          <p:cNvSpPr>
            <a:spLocks noGrp="1"/>
          </p:cNvSpPr>
          <p:nvPr/>
        </p:nvSpPr>
        <p:spPr>
          <a:xfrm>
            <a:off x="3238500" y="2362200"/>
            <a:ext cx="2305050" cy="28575"/>
          </a:xfrm>
          <a:prstGeom prst="rect">
            <a:avLst/>
          </a:prstGeom>
          <a:solidFill>
            <a:srgbClr val="111111"/>
          </a:solidFill>
          <a:ln w="9525">
            <a:solidFill>
              <a:srgbClr val="111111"/>
            </a:solidFill>
            <a:prstDash val="solid"/>
          </a:ln>
        </p:spPr>
      </p:sp>
      <p:sp>
        <p:nvSpPr>
          <p:cNvPr id="10" name="method-head-1">
            <a:extLst>
              <a:ext uri="{FF2B5EF4-FFF2-40B4-BE49-F238E27FC236}">
                <a16:creationId xmlns:a16="http://schemas.microsoft.com/office/drawing/2014/main" id="{97956027-0F92-4982-8A96-B2BA4ED36799}"/>
              </a:ext>
            </a:extLst>
          </p:cNvPr>
          <p:cNvSpPr>
            <a:spLocks noGrp="1"/>
          </p:cNvSpPr>
          <p:nvPr/>
        </p:nvSpPr>
        <p:spPr>
          <a:xfrm>
            <a:off x="3238500" y="2667000"/>
            <a:ext cx="2305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DATA / SAMPLE</a:t>
            </a:r>
          </a:p>
        </p:txBody>
      </p:sp>
      <p:sp>
        <p:nvSpPr>
          <p:cNvPr id="11" name="method-copy-1">
            <a:extLst>
              <a:ext uri="{FF2B5EF4-FFF2-40B4-BE49-F238E27FC236}">
                <a16:creationId xmlns:a16="http://schemas.microsoft.com/office/drawing/2014/main" id="{7D74764D-0077-4D3E-B6C2-E0A47E33C6F4}"/>
              </a:ext>
            </a:extLst>
          </p:cNvPr>
          <p:cNvSpPr>
            <a:spLocks noGrp="1"/>
          </p:cNvSpPr>
          <p:nvPr/>
        </p:nvSpPr>
        <p:spPr>
          <a:xfrm>
            <a:off x="3238500" y="3238500"/>
            <a:ext cx="230505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[Source, population, material, parameters, or dataset]</a:t>
            </a:r>
          </a:p>
        </p:txBody>
      </p:sp>
      <p:sp>
        <p:nvSpPr>
          <p:cNvPr id="12" name="method-num-2">
            <a:extLst>
              <a:ext uri="{FF2B5EF4-FFF2-40B4-BE49-F238E27FC236}">
                <a16:creationId xmlns:a16="http://schemas.microsoft.com/office/drawing/2014/main" id="{0B6C951B-80A1-47B6-9E77-DAFAA1C47268}"/>
              </a:ext>
            </a:extLst>
          </p:cNvPr>
          <p:cNvSpPr>
            <a:spLocks noGrp="1"/>
          </p:cNvSpPr>
          <p:nvPr/>
        </p:nvSpPr>
        <p:spPr>
          <a:xfrm>
            <a:off x="5962650" y="1619250"/>
            <a:ext cx="6096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315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3" name="method-line-2">
            <a:extLst>
              <a:ext uri="{FF2B5EF4-FFF2-40B4-BE49-F238E27FC236}">
                <a16:creationId xmlns:a16="http://schemas.microsoft.com/office/drawing/2014/main" id="{B35922FD-3278-4176-AAE5-C7C5770EE5BE}"/>
              </a:ext>
            </a:extLst>
          </p:cNvPr>
          <p:cNvSpPr>
            <a:spLocks noGrp="1"/>
          </p:cNvSpPr>
          <p:nvPr/>
        </p:nvSpPr>
        <p:spPr>
          <a:xfrm>
            <a:off x="5962650" y="2362200"/>
            <a:ext cx="2305050" cy="28575"/>
          </a:xfrm>
          <a:prstGeom prst="rect">
            <a:avLst/>
          </a:prstGeom>
          <a:solidFill>
            <a:srgbClr val="111111"/>
          </a:solidFill>
          <a:ln w="9525">
            <a:solidFill>
              <a:srgbClr val="111111"/>
            </a:solidFill>
            <a:prstDash val="solid"/>
          </a:ln>
        </p:spPr>
      </p:sp>
      <p:sp>
        <p:nvSpPr>
          <p:cNvPr id="14" name="method-head-2">
            <a:extLst>
              <a:ext uri="{FF2B5EF4-FFF2-40B4-BE49-F238E27FC236}">
                <a16:creationId xmlns:a16="http://schemas.microsoft.com/office/drawing/2014/main" id="{54506FA2-0646-4828-BB17-062C319AC232}"/>
              </a:ext>
            </a:extLst>
          </p:cNvPr>
          <p:cNvSpPr>
            <a:spLocks noGrp="1"/>
          </p:cNvSpPr>
          <p:nvPr/>
        </p:nvSpPr>
        <p:spPr>
          <a:xfrm>
            <a:off x="5962650" y="2667000"/>
            <a:ext cx="2305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ANALYSIS</a:t>
            </a:r>
          </a:p>
        </p:txBody>
      </p:sp>
      <p:sp>
        <p:nvSpPr>
          <p:cNvPr id="15" name="method-copy-2">
            <a:extLst>
              <a:ext uri="{FF2B5EF4-FFF2-40B4-BE49-F238E27FC236}">
                <a16:creationId xmlns:a16="http://schemas.microsoft.com/office/drawing/2014/main" id="{3CC9B71F-A457-4699-A89E-AD13EC03AB48}"/>
              </a:ext>
            </a:extLst>
          </p:cNvPr>
          <p:cNvSpPr>
            <a:spLocks noGrp="1"/>
          </p:cNvSpPr>
          <p:nvPr/>
        </p:nvSpPr>
        <p:spPr>
          <a:xfrm>
            <a:off x="5962650" y="3238500"/>
            <a:ext cx="230505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[Main procedure, model, instrument, or statistical technique]</a:t>
            </a:r>
          </a:p>
        </p:txBody>
      </p:sp>
      <p:sp>
        <p:nvSpPr>
          <p:cNvPr id="16" name="method-num-3">
            <a:extLst>
              <a:ext uri="{FF2B5EF4-FFF2-40B4-BE49-F238E27FC236}">
                <a16:creationId xmlns:a16="http://schemas.microsoft.com/office/drawing/2014/main" id="{4597DF19-EDA3-4949-9689-CC13B60382B6}"/>
              </a:ext>
            </a:extLst>
          </p:cNvPr>
          <p:cNvSpPr>
            <a:spLocks noGrp="1"/>
          </p:cNvSpPr>
          <p:nvPr/>
        </p:nvSpPr>
        <p:spPr>
          <a:xfrm>
            <a:off x="8686800" y="1619250"/>
            <a:ext cx="6096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315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7" name="method-line-3">
            <a:extLst>
              <a:ext uri="{FF2B5EF4-FFF2-40B4-BE49-F238E27FC236}">
                <a16:creationId xmlns:a16="http://schemas.microsoft.com/office/drawing/2014/main" id="{BDE3E5E3-2583-4083-AF52-7B6BC42CEEA6}"/>
              </a:ext>
            </a:extLst>
          </p:cNvPr>
          <p:cNvSpPr>
            <a:spLocks noGrp="1"/>
          </p:cNvSpPr>
          <p:nvPr/>
        </p:nvSpPr>
        <p:spPr>
          <a:xfrm>
            <a:off x="8686800" y="2362200"/>
            <a:ext cx="2305050" cy="28575"/>
          </a:xfrm>
          <a:prstGeom prst="rect">
            <a:avLst/>
          </a:prstGeom>
          <a:solidFill>
            <a:srgbClr val="111111"/>
          </a:solidFill>
          <a:ln w="9525">
            <a:solidFill>
              <a:srgbClr val="111111"/>
            </a:solidFill>
            <a:prstDash val="solid"/>
          </a:ln>
        </p:spPr>
      </p:sp>
      <p:sp>
        <p:nvSpPr>
          <p:cNvPr id="18" name="method-head-3">
            <a:extLst>
              <a:ext uri="{FF2B5EF4-FFF2-40B4-BE49-F238E27FC236}">
                <a16:creationId xmlns:a16="http://schemas.microsoft.com/office/drawing/2014/main" id="{8B877D9F-997D-422B-9084-3357DA0FFC13}"/>
              </a:ext>
            </a:extLst>
          </p:cNvPr>
          <p:cNvSpPr>
            <a:spLocks noGrp="1"/>
          </p:cNvSpPr>
          <p:nvPr/>
        </p:nvSpPr>
        <p:spPr>
          <a:xfrm>
            <a:off x="8686800" y="2667000"/>
            <a:ext cx="2305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VALIDATION</a:t>
            </a:r>
          </a:p>
        </p:txBody>
      </p:sp>
      <p:sp>
        <p:nvSpPr>
          <p:cNvPr id="19" name="method-copy-3">
            <a:extLst>
              <a:ext uri="{FF2B5EF4-FFF2-40B4-BE49-F238E27FC236}">
                <a16:creationId xmlns:a16="http://schemas.microsoft.com/office/drawing/2014/main" id="{D3C81651-4AF9-418F-B5DB-4A4490AEE7E3}"/>
              </a:ext>
            </a:extLst>
          </p:cNvPr>
          <p:cNvSpPr>
            <a:spLocks noGrp="1"/>
          </p:cNvSpPr>
          <p:nvPr/>
        </p:nvSpPr>
        <p:spPr>
          <a:xfrm>
            <a:off x="8686800" y="3238500"/>
            <a:ext cx="230505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[Uncertainty, controls, comparison, robustness, or ethical review]</a:t>
            </a:r>
          </a:p>
        </p:txBody>
      </p:sp>
      <p:sp>
        <p:nvSpPr>
          <p:cNvPr id="20" name="method-note">
            <a:extLst>
              <a:ext uri="{FF2B5EF4-FFF2-40B4-BE49-F238E27FC236}">
                <a16:creationId xmlns:a16="http://schemas.microsoft.com/office/drawing/2014/main" id="{28775DE2-C73D-45E1-8AA7-F0E26D638EED}"/>
              </a:ext>
            </a:extLst>
          </p:cNvPr>
          <p:cNvSpPr>
            <a:spLocks noGrp="1"/>
          </p:cNvSpPr>
          <p:nvPr/>
        </p:nvSpPr>
        <p:spPr>
          <a:xfrm>
            <a:off x="514350" y="5619750"/>
            <a:ext cx="1047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 i="1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1350" b="0" i="1">
                <a:solidFill>
                  <a:srgbClr val="60646C"/>
                </a:solidFill>
                <a:latin typeface="Arial"/>
                <a:ea typeface="Arial"/>
                <a:cs typeface="Arial"/>
              </a:rPr>
              <a:t>Replace the placeholders with only the methodological details needed to interpret the results.</a:t>
            </a:r>
          </a:p>
        </p:txBody>
      </p:sp>
    </p:spTree>
    <p:extLst>
      <p:ext uri="{BB962C8B-B14F-4D97-AF65-F5344CB8AC3E}">
        <p14:creationId xmlns:p14="http://schemas.microsoft.com/office/powerpoint/2010/main" val="1760292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-title-6">
            <a:extLst>
              <a:ext uri="{FF2B5EF4-FFF2-40B4-BE49-F238E27FC236}">
                <a16:creationId xmlns:a16="http://schemas.microsoft.com/office/drawing/2014/main" id="{D8E441F5-003E-47CD-8F44-19652DC72A12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0668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9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9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The main result should be visible at a glance</a:t>
            </a:r>
          </a:p>
        </p:txBody>
      </p:sp>
      <p:sp>
        <p:nvSpPr>
          <p:cNvPr id="2" name="title-rule-6">
            <a:extLst>
              <a:ext uri="{FF2B5EF4-FFF2-40B4-BE49-F238E27FC236}">
                <a16:creationId xmlns:a16="http://schemas.microsoft.com/office/drawing/2014/main" id="{781A0EB3-360A-4DCD-AD05-CDA1BB157FE2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10668000" cy="28575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</p:sp>
      <p:sp>
        <p:nvSpPr>
          <p:cNvPr id="3" name="slide-number-6">
            <a:extLst>
              <a:ext uri="{FF2B5EF4-FFF2-40B4-BE49-F238E27FC236}">
                <a16:creationId xmlns:a16="http://schemas.microsoft.com/office/drawing/2014/main" id="{1029A5E9-442B-413B-B710-6F413DE7D559}"/>
              </a:ext>
            </a:extLst>
          </p:cNvPr>
          <p:cNvSpPr>
            <a:spLocks noGrp="1"/>
          </p:cNvSpPr>
          <p:nvPr/>
        </p:nvSpPr>
        <p:spPr>
          <a:xfrm>
            <a:off x="11144250" y="6381750"/>
            <a:ext cx="476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chart-placeholder">
            <a:extLst>
              <a:ext uri="{FF2B5EF4-FFF2-40B4-BE49-F238E27FC236}">
                <a16:creationId xmlns:a16="http://schemas.microsoft.com/office/drawing/2014/main" id="{76821529-2F76-4067-9388-CEC59E9B6942}"/>
              </a:ext>
            </a:extLst>
          </p:cNvPr>
          <p:cNvSpPr>
            <a:spLocks noGrp="1"/>
          </p:cNvSpPr>
          <p:nvPr/>
        </p:nvSpPr>
        <p:spPr>
          <a:xfrm>
            <a:off x="514350" y="1562100"/>
            <a:ext cx="7048500" cy="4171950"/>
          </a:xfrm>
          <a:prstGeom prst="rect">
            <a:avLst/>
          </a:prstGeom>
          <a:solidFill>
            <a:srgbClr val="F0F2F4"/>
          </a:solidFill>
          <a:ln w="9525">
            <a:solidFill>
              <a:srgbClr val="BCC3CA"/>
            </a:solidFill>
            <a:prstDash val="solid"/>
          </a:ln>
        </p:spPr>
      </p:sp>
      <p:sp>
        <p:nvSpPr>
          <p:cNvPr id="5" name="chart-label">
            <a:extLst>
              <a:ext uri="{FF2B5EF4-FFF2-40B4-BE49-F238E27FC236}">
                <a16:creationId xmlns:a16="http://schemas.microsoft.com/office/drawing/2014/main" id="{8CFEB19F-B992-49B8-9895-D4A1B882DD0F}"/>
              </a:ext>
            </a:extLst>
          </p:cNvPr>
          <p:cNvSpPr>
            <a:spLocks noGrp="1"/>
          </p:cNvSpPr>
          <p:nvPr/>
        </p:nvSpPr>
        <p:spPr>
          <a:xfrm>
            <a:off x="1866900" y="3352800"/>
            <a:ext cx="43338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950" b="1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INSERT MAIN FIGURE / CHART</a:t>
            </a:r>
          </a:p>
        </p:txBody>
      </p:sp>
      <p:sp>
        <p:nvSpPr>
          <p:cNvPr id="6" name="chart-caption">
            <a:extLst>
              <a:ext uri="{FF2B5EF4-FFF2-40B4-BE49-F238E27FC236}">
                <a16:creationId xmlns:a16="http://schemas.microsoft.com/office/drawing/2014/main" id="{B9B8BD51-77E5-48FE-BE77-14D1DB8CD895}"/>
              </a:ext>
            </a:extLst>
          </p:cNvPr>
          <p:cNvSpPr>
            <a:spLocks noGrp="1"/>
          </p:cNvSpPr>
          <p:nvPr/>
        </p:nvSpPr>
        <p:spPr>
          <a:xfrm>
            <a:off x="514350" y="5867400"/>
            <a:ext cx="704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Figure title: [State what is plotted and the key comparison]</a:t>
            </a:r>
          </a:p>
        </p:txBody>
      </p:sp>
      <p:sp>
        <p:nvSpPr>
          <p:cNvPr id="7" name="result-head">
            <a:extLst>
              <a:ext uri="{FF2B5EF4-FFF2-40B4-BE49-F238E27FC236}">
                <a16:creationId xmlns:a16="http://schemas.microsoft.com/office/drawing/2014/main" id="{DA000D9B-DD99-4276-AEB5-0FAF0AAD94E8}"/>
              </a:ext>
            </a:extLst>
          </p:cNvPr>
          <p:cNvSpPr>
            <a:spLocks noGrp="1"/>
          </p:cNvSpPr>
          <p:nvPr/>
        </p:nvSpPr>
        <p:spPr>
          <a:xfrm>
            <a:off x="8020050" y="1676400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0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Key finding</a:t>
            </a:r>
          </a:p>
        </p:txBody>
      </p:sp>
      <p:sp>
        <p:nvSpPr>
          <p:cNvPr id="8" name="result-main">
            <a:extLst>
              <a:ext uri="{FF2B5EF4-FFF2-40B4-BE49-F238E27FC236}">
                <a16:creationId xmlns:a16="http://schemas.microsoft.com/office/drawing/2014/main" id="{49B2FBFE-153D-4FEB-AAA7-0BA0A2879FF3}"/>
              </a:ext>
            </a:extLst>
          </p:cNvPr>
          <p:cNvSpPr>
            <a:spLocks noGrp="1"/>
          </p:cNvSpPr>
          <p:nvPr/>
        </p:nvSpPr>
        <p:spPr>
          <a:xfrm>
            <a:off x="8020050" y="226695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02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[Write the most important quantitative or qualitative result in one sentence.]</a:t>
            </a:r>
          </a:p>
        </p:txBody>
      </p:sp>
      <p:sp>
        <p:nvSpPr>
          <p:cNvPr id="9" name="bullet-842-418-0">
            <a:extLst>
              <a:ext uri="{FF2B5EF4-FFF2-40B4-BE49-F238E27FC236}">
                <a16:creationId xmlns:a16="http://schemas.microsoft.com/office/drawing/2014/main" id="{3BE973D9-D629-48CF-BBF2-78A0A7C41E4A}"/>
              </a:ext>
            </a:extLst>
          </p:cNvPr>
          <p:cNvSpPr>
            <a:spLocks noGrp="1"/>
          </p:cNvSpPr>
          <p:nvPr/>
        </p:nvSpPr>
        <p:spPr>
          <a:xfrm>
            <a:off x="8020050" y="3981450"/>
            <a:ext cx="3143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 [Supporting result or comparison]</a:t>
            </a:r>
          </a:p>
        </p:txBody>
      </p:sp>
      <p:sp>
        <p:nvSpPr>
          <p:cNvPr id="10" name="bullet-842-418-1">
            <a:extLst>
              <a:ext uri="{FF2B5EF4-FFF2-40B4-BE49-F238E27FC236}">
                <a16:creationId xmlns:a16="http://schemas.microsoft.com/office/drawing/2014/main" id="{5EB1707A-7368-48CF-8E55-ED12D1244468}"/>
              </a:ext>
            </a:extLst>
          </p:cNvPr>
          <p:cNvSpPr>
            <a:spLocks noGrp="1"/>
          </p:cNvSpPr>
          <p:nvPr/>
        </p:nvSpPr>
        <p:spPr>
          <a:xfrm>
            <a:off x="8020050" y="4572000"/>
            <a:ext cx="3143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 [Uncertainty, effect size, or trend]</a:t>
            </a:r>
          </a:p>
        </p:txBody>
      </p:sp>
      <p:sp>
        <p:nvSpPr>
          <p:cNvPr id="11" name="bullet-842-418-2">
            <a:extLst>
              <a:ext uri="{FF2B5EF4-FFF2-40B4-BE49-F238E27FC236}">
                <a16:creationId xmlns:a16="http://schemas.microsoft.com/office/drawing/2014/main" id="{CADB5CF1-FE7E-4117-88C7-C4D5BAF6115F}"/>
              </a:ext>
            </a:extLst>
          </p:cNvPr>
          <p:cNvSpPr>
            <a:spLocks noGrp="1"/>
          </p:cNvSpPr>
          <p:nvPr/>
        </p:nvSpPr>
        <p:spPr>
          <a:xfrm>
            <a:off x="8020050" y="5162550"/>
            <a:ext cx="3143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 [Relevant condition or limitation]</a:t>
            </a:r>
          </a:p>
        </p:txBody>
      </p:sp>
    </p:spTree>
    <p:extLst>
      <p:ext uri="{BB962C8B-B14F-4D97-AF65-F5344CB8AC3E}">
        <p14:creationId xmlns:p14="http://schemas.microsoft.com/office/powerpoint/2010/main" val="980061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-title-7">
            <a:extLst>
              <a:ext uri="{FF2B5EF4-FFF2-40B4-BE49-F238E27FC236}">
                <a16:creationId xmlns:a16="http://schemas.microsoft.com/office/drawing/2014/main" id="{8360BED6-6603-45A6-BD5F-53586BAA9DDE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0668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9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9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Additional evidence tests the main finding</a:t>
            </a:r>
          </a:p>
        </p:txBody>
      </p:sp>
      <p:sp>
        <p:nvSpPr>
          <p:cNvPr id="2" name="title-rule-7">
            <a:extLst>
              <a:ext uri="{FF2B5EF4-FFF2-40B4-BE49-F238E27FC236}">
                <a16:creationId xmlns:a16="http://schemas.microsoft.com/office/drawing/2014/main" id="{FAB74155-0452-4179-91E1-A19EAFAABBDD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10668000" cy="28575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</p:sp>
      <p:sp>
        <p:nvSpPr>
          <p:cNvPr id="3" name="slide-number-7">
            <a:extLst>
              <a:ext uri="{FF2B5EF4-FFF2-40B4-BE49-F238E27FC236}">
                <a16:creationId xmlns:a16="http://schemas.microsoft.com/office/drawing/2014/main" id="{B41216DA-1901-4E28-A0AE-86C6426CDB04}"/>
              </a:ext>
            </a:extLst>
          </p:cNvPr>
          <p:cNvSpPr>
            <a:spLocks noGrp="1"/>
          </p:cNvSpPr>
          <p:nvPr/>
        </p:nvSpPr>
        <p:spPr>
          <a:xfrm>
            <a:off x="11144250" y="6381750"/>
            <a:ext cx="476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result-box-0">
            <a:extLst>
              <a:ext uri="{FF2B5EF4-FFF2-40B4-BE49-F238E27FC236}">
                <a16:creationId xmlns:a16="http://schemas.microsoft.com/office/drawing/2014/main" id="{404401BA-B1C0-483A-B298-36DB8B3FF740}"/>
              </a:ext>
            </a:extLst>
          </p:cNvPr>
          <p:cNvSpPr>
            <a:spLocks noGrp="1"/>
          </p:cNvSpPr>
          <p:nvPr/>
        </p:nvSpPr>
        <p:spPr>
          <a:xfrm>
            <a:off x="514350" y="1619250"/>
            <a:ext cx="3333750" cy="2667000"/>
          </a:xfrm>
          <a:prstGeom prst="rect">
            <a:avLst/>
          </a:prstGeom>
          <a:solidFill>
            <a:srgbClr val="F0F2F4"/>
          </a:solidFill>
          <a:ln w="9525">
            <a:solidFill>
              <a:srgbClr val="BCC3CA"/>
            </a:solidFill>
            <a:prstDash val="solid"/>
          </a:ln>
        </p:spPr>
      </p:sp>
      <p:sp>
        <p:nvSpPr>
          <p:cNvPr id="5" name="result-label-0">
            <a:extLst>
              <a:ext uri="{FF2B5EF4-FFF2-40B4-BE49-F238E27FC236}">
                <a16:creationId xmlns:a16="http://schemas.microsoft.com/office/drawing/2014/main" id="{AA28A6AA-7999-485C-9B57-C25B867BD1E4}"/>
              </a:ext>
            </a:extLst>
          </p:cNvPr>
          <p:cNvSpPr>
            <a:spLocks noGrp="1"/>
          </p:cNvSpPr>
          <p:nvPr/>
        </p:nvSpPr>
        <p:spPr>
          <a:xfrm>
            <a:off x="723900" y="1809750"/>
            <a:ext cx="29146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RESULT A</a:t>
            </a:r>
          </a:p>
        </p:txBody>
      </p:sp>
      <p:sp>
        <p:nvSpPr>
          <p:cNvPr id="6" name="result-figure-0">
            <a:extLst>
              <a:ext uri="{FF2B5EF4-FFF2-40B4-BE49-F238E27FC236}">
                <a16:creationId xmlns:a16="http://schemas.microsoft.com/office/drawing/2014/main" id="{ADE8646E-01DA-44B0-9A1C-D255AE01C2F7}"/>
              </a:ext>
            </a:extLst>
          </p:cNvPr>
          <p:cNvSpPr>
            <a:spLocks noGrp="1"/>
          </p:cNvSpPr>
          <p:nvPr/>
        </p:nvSpPr>
        <p:spPr>
          <a:xfrm>
            <a:off x="723900" y="2400300"/>
            <a:ext cx="29146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875" b="1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[Insert figure]</a:t>
            </a:r>
          </a:p>
        </p:txBody>
      </p:sp>
      <p:sp>
        <p:nvSpPr>
          <p:cNvPr id="7" name="result-takeaway-0">
            <a:extLst>
              <a:ext uri="{FF2B5EF4-FFF2-40B4-BE49-F238E27FC236}">
                <a16:creationId xmlns:a16="http://schemas.microsoft.com/office/drawing/2014/main" id="{EE3E7BD8-AC31-4510-94EB-CA19522AB40E}"/>
              </a:ext>
            </a:extLst>
          </p:cNvPr>
          <p:cNvSpPr>
            <a:spLocks noGrp="1"/>
          </p:cNvSpPr>
          <p:nvPr/>
        </p:nvSpPr>
        <p:spPr>
          <a:xfrm>
            <a:off x="723900" y="3524250"/>
            <a:ext cx="29146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[One-sentence interpretation]</a:t>
            </a:r>
          </a:p>
        </p:txBody>
      </p:sp>
      <p:sp>
        <p:nvSpPr>
          <p:cNvPr id="8" name="result-box-1">
            <a:extLst>
              <a:ext uri="{FF2B5EF4-FFF2-40B4-BE49-F238E27FC236}">
                <a16:creationId xmlns:a16="http://schemas.microsoft.com/office/drawing/2014/main" id="{D0387221-067D-4773-9E42-4D9919907C36}"/>
              </a:ext>
            </a:extLst>
          </p:cNvPr>
          <p:cNvSpPr>
            <a:spLocks noGrp="1"/>
          </p:cNvSpPr>
          <p:nvPr/>
        </p:nvSpPr>
        <p:spPr>
          <a:xfrm>
            <a:off x="4210050" y="1619250"/>
            <a:ext cx="3333750" cy="2667000"/>
          </a:xfrm>
          <a:prstGeom prst="rect">
            <a:avLst/>
          </a:prstGeom>
          <a:solidFill>
            <a:srgbClr val="F0F2F4"/>
          </a:solidFill>
          <a:ln w="9525">
            <a:solidFill>
              <a:srgbClr val="BCC3CA"/>
            </a:solidFill>
            <a:prstDash val="solid"/>
          </a:ln>
        </p:spPr>
      </p:sp>
      <p:sp>
        <p:nvSpPr>
          <p:cNvPr id="9" name="result-label-1">
            <a:extLst>
              <a:ext uri="{FF2B5EF4-FFF2-40B4-BE49-F238E27FC236}">
                <a16:creationId xmlns:a16="http://schemas.microsoft.com/office/drawing/2014/main" id="{DA4AF475-96D9-46FE-AAD8-AB594EF3B060}"/>
              </a:ext>
            </a:extLst>
          </p:cNvPr>
          <p:cNvSpPr>
            <a:spLocks noGrp="1"/>
          </p:cNvSpPr>
          <p:nvPr/>
        </p:nvSpPr>
        <p:spPr>
          <a:xfrm>
            <a:off x="4419600" y="1809750"/>
            <a:ext cx="29146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RESULT B</a:t>
            </a:r>
          </a:p>
        </p:txBody>
      </p:sp>
      <p:sp>
        <p:nvSpPr>
          <p:cNvPr id="10" name="result-figure-1">
            <a:extLst>
              <a:ext uri="{FF2B5EF4-FFF2-40B4-BE49-F238E27FC236}">
                <a16:creationId xmlns:a16="http://schemas.microsoft.com/office/drawing/2014/main" id="{9AB59A0B-04FB-4B09-83B4-1914B585C14E}"/>
              </a:ext>
            </a:extLst>
          </p:cNvPr>
          <p:cNvSpPr>
            <a:spLocks noGrp="1"/>
          </p:cNvSpPr>
          <p:nvPr/>
        </p:nvSpPr>
        <p:spPr>
          <a:xfrm>
            <a:off x="4419600" y="2400300"/>
            <a:ext cx="29146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875" b="1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[Insert figure]</a:t>
            </a:r>
          </a:p>
        </p:txBody>
      </p:sp>
      <p:sp>
        <p:nvSpPr>
          <p:cNvPr id="11" name="result-takeaway-1">
            <a:extLst>
              <a:ext uri="{FF2B5EF4-FFF2-40B4-BE49-F238E27FC236}">
                <a16:creationId xmlns:a16="http://schemas.microsoft.com/office/drawing/2014/main" id="{4C500EAE-2462-46E1-BAE3-7316F0C86048}"/>
              </a:ext>
            </a:extLst>
          </p:cNvPr>
          <p:cNvSpPr>
            <a:spLocks noGrp="1"/>
          </p:cNvSpPr>
          <p:nvPr/>
        </p:nvSpPr>
        <p:spPr>
          <a:xfrm>
            <a:off x="4419600" y="3524250"/>
            <a:ext cx="29146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[One-sentence interpretation]</a:t>
            </a:r>
          </a:p>
        </p:txBody>
      </p:sp>
      <p:sp>
        <p:nvSpPr>
          <p:cNvPr id="12" name="result-box-2">
            <a:extLst>
              <a:ext uri="{FF2B5EF4-FFF2-40B4-BE49-F238E27FC236}">
                <a16:creationId xmlns:a16="http://schemas.microsoft.com/office/drawing/2014/main" id="{77CC4D95-491D-4759-B163-CDB6F868DDDC}"/>
              </a:ext>
            </a:extLst>
          </p:cNvPr>
          <p:cNvSpPr>
            <a:spLocks noGrp="1"/>
          </p:cNvSpPr>
          <p:nvPr/>
        </p:nvSpPr>
        <p:spPr>
          <a:xfrm>
            <a:off x="7905750" y="1619250"/>
            <a:ext cx="3333750" cy="2667000"/>
          </a:xfrm>
          <a:prstGeom prst="rect">
            <a:avLst/>
          </a:prstGeom>
          <a:solidFill>
            <a:srgbClr val="F0F2F4"/>
          </a:solidFill>
          <a:ln w="9525">
            <a:solidFill>
              <a:srgbClr val="BCC3CA"/>
            </a:solidFill>
            <a:prstDash val="solid"/>
          </a:ln>
        </p:spPr>
      </p:sp>
      <p:sp>
        <p:nvSpPr>
          <p:cNvPr id="13" name="result-label-2">
            <a:extLst>
              <a:ext uri="{FF2B5EF4-FFF2-40B4-BE49-F238E27FC236}">
                <a16:creationId xmlns:a16="http://schemas.microsoft.com/office/drawing/2014/main" id="{750A5AA9-847B-4AE3-82A6-02FF36000F10}"/>
              </a:ext>
            </a:extLst>
          </p:cNvPr>
          <p:cNvSpPr>
            <a:spLocks noGrp="1"/>
          </p:cNvSpPr>
          <p:nvPr/>
        </p:nvSpPr>
        <p:spPr>
          <a:xfrm>
            <a:off x="8115300" y="1809750"/>
            <a:ext cx="29146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RESULT C</a:t>
            </a:r>
          </a:p>
        </p:txBody>
      </p:sp>
      <p:sp>
        <p:nvSpPr>
          <p:cNvPr id="14" name="result-figure-2">
            <a:extLst>
              <a:ext uri="{FF2B5EF4-FFF2-40B4-BE49-F238E27FC236}">
                <a16:creationId xmlns:a16="http://schemas.microsoft.com/office/drawing/2014/main" id="{B6CF4D0A-8754-4E8A-8996-395E1FC6BCE4}"/>
              </a:ext>
            </a:extLst>
          </p:cNvPr>
          <p:cNvSpPr>
            <a:spLocks noGrp="1"/>
          </p:cNvSpPr>
          <p:nvPr/>
        </p:nvSpPr>
        <p:spPr>
          <a:xfrm>
            <a:off x="8115300" y="2400300"/>
            <a:ext cx="29146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875" b="1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[Insert figure]</a:t>
            </a:r>
          </a:p>
        </p:txBody>
      </p:sp>
      <p:sp>
        <p:nvSpPr>
          <p:cNvPr id="15" name="result-takeaway-2">
            <a:extLst>
              <a:ext uri="{FF2B5EF4-FFF2-40B4-BE49-F238E27FC236}">
                <a16:creationId xmlns:a16="http://schemas.microsoft.com/office/drawing/2014/main" id="{E3B3E920-BDF2-492B-B07D-E66739A242FF}"/>
              </a:ext>
            </a:extLst>
          </p:cNvPr>
          <p:cNvSpPr>
            <a:spLocks noGrp="1"/>
          </p:cNvSpPr>
          <p:nvPr/>
        </p:nvSpPr>
        <p:spPr>
          <a:xfrm>
            <a:off x="8115300" y="3524250"/>
            <a:ext cx="29146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[One-sentence interpretation]</a:t>
            </a:r>
          </a:p>
        </p:txBody>
      </p:sp>
      <p:sp>
        <p:nvSpPr>
          <p:cNvPr id="16" name="synthesis-band">
            <a:extLst>
              <a:ext uri="{FF2B5EF4-FFF2-40B4-BE49-F238E27FC236}">
                <a16:creationId xmlns:a16="http://schemas.microsoft.com/office/drawing/2014/main" id="{654CB951-A1F3-4017-A4CB-5AB0974F545F}"/>
              </a:ext>
            </a:extLst>
          </p:cNvPr>
          <p:cNvSpPr>
            <a:spLocks noGrp="1"/>
          </p:cNvSpPr>
          <p:nvPr/>
        </p:nvSpPr>
        <p:spPr>
          <a:xfrm>
            <a:off x="514350" y="4762500"/>
            <a:ext cx="10668000" cy="1028700"/>
          </a:xfrm>
          <a:prstGeom prst="rect">
            <a:avLst/>
          </a:prstGeom>
          <a:solidFill>
            <a:srgbClr val="DDEBFF"/>
          </a:solidFill>
          <a:ln w="9525">
            <a:solidFill>
              <a:srgbClr val="DDEBFF"/>
            </a:solidFill>
            <a:prstDash val="solid"/>
          </a:ln>
        </p:spPr>
      </p:sp>
      <p:sp>
        <p:nvSpPr>
          <p:cNvPr id="17" name="synthesis-head">
            <a:extLst>
              <a:ext uri="{FF2B5EF4-FFF2-40B4-BE49-F238E27FC236}">
                <a16:creationId xmlns:a16="http://schemas.microsoft.com/office/drawing/2014/main" id="{9DF9A471-4947-458D-9908-DD3CA557630F}"/>
              </a:ext>
            </a:extLst>
          </p:cNvPr>
          <p:cNvSpPr>
            <a:spLocks noGrp="1"/>
          </p:cNvSpPr>
          <p:nvPr/>
        </p:nvSpPr>
        <p:spPr>
          <a:xfrm>
            <a:off x="723900" y="497205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SYNTHESIS</a:t>
            </a:r>
          </a:p>
        </p:txBody>
      </p:sp>
      <p:sp>
        <p:nvSpPr>
          <p:cNvPr id="18" name="synthesis-copy">
            <a:extLst>
              <a:ext uri="{FF2B5EF4-FFF2-40B4-BE49-F238E27FC236}">
                <a16:creationId xmlns:a16="http://schemas.microsoft.com/office/drawing/2014/main" id="{A21C4916-62C6-40A6-8278-0885B9B477EE}"/>
              </a:ext>
            </a:extLst>
          </p:cNvPr>
          <p:cNvSpPr>
            <a:spLocks noGrp="1"/>
          </p:cNvSpPr>
          <p:nvPr/>
        </p:nvSpPr>
        <p:spPr>
          <a:xfrm>
            <a:off x="723900" y="53149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00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[Explain how the three results jointly answer the research question.]</a:t>
            </a:r>
          </a:p>
        </p:txBody>
      </p:sp>
    </p:spTree>
    <p:extLst>
      <p:ext uri="{BB962C8B-B14F-4D97-AF65-F5344CB8AC3E}">
        <p14:creationId xmlns:p14="http://schemas.microsoft.com/office/powerpoint/2010/main" val="1281648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-title-8">
            <a:extLst>
              <a:ext uri="{FF2B5EF4-FFF2-40B4-BE49-F238E27FC236}">
                <a16:creationId xmlns:a16="http://schemas.microsoft.com/office/drawing/2014/main" id="{C959A053-0191-402C-B25F-634976107CEC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0668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9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9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The findings refine what we know</a:t>
            </a:r>
          </a:p>
        </p:txBody>
      </p:sp>
      <p:sp>
        <p:nvSpPr>
          <p:cNvPr id="2" name="title-rule-8">
            <a:extLst>
              <a:ext uri="{FF2B5EF4-FFF2-40B4-BE49-F238E27FC236}">
                <a16:creationId xmlns:a16="http://schemas.microsoft.com/office/drawing/2014/main" id="{E4500CC3-4A39-4608-A898-12C9EFF56B82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10668000" cy="28575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</p:sp>
      <p:sp>
        <p:nvSpPr>
          <p:cNvPr id="3" name="slide-number-8">
            <a:extLst>
              <a:ext uri="{FF2B5EF4-FFF2-40B4-BE49-F238E27FC236}">
                <a16:creationId xmlns:a16="http://schemas.microsoft.com/office/drawing/2014/main" id="{1F7A35B9-F346-4549-BE78-EDACF716525C}"/>
              </a:ext>
            </a:extLst>
          </p:cNvPr>
          <p:cNvSpPr>
            <a:spLocks noGrp="1"/>
          </p:cNvSpPr>
          <p:nvPr/>
        </p:nvSpPr>
        <p:spPr>
          <a:xfrm>
            <a:off x="11144250" y="6381750"/>
            <a:ext cx="476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disc-head-0">
            <a:extLst>
              <a:ext uri="{FF2B5EF4-FFF2-40B4-BE49-F238E27FC236}">
                <a16:creationId xmlns:a16="http://schemas.microsoft.com/office/drawing/2014/main" id="{D01DF42A-9E2B-45E4-AEB6-39A01282E196}"/>
              </a:ext>
            </a:extLst>
          </p:cNvPr>
          <p:cNvSpPr>
            <a:spLocks noGrp="1"/>
          </p:cNvSpPr>
          <p:nvPr/>
        </p:nvSpPr>
        <p:spPr>
          <a:xfrm>
            <a:off x="514350" y="1562100"/>
            <a:ext cx="4857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INTERPRETATION</a:t>
            </a:r>
          </a:p>
        </p:txBody>
      </p:sp>
      <p:sp>
        <p:nvSpPr>
          <p:cNvPr id="5" name="disc-copy-0">
            <a:extLst>
              <a:ext uri="{FF2B5EF4-FFF2-40B4-BE49-F238E27FC236}">
                <a16:creationId xmlns:a16="http://schemas.microsoft.com/office/drawing/2014/main" id="{A4DC3FA8-7721-439E-A15C-8839009F515E}"/>
              </a:ext>
            </a:extLst>
          </p:cNvPr>
          <p:cNvSpPr>
            <a:spLocks noGrp="1"/>
          </p:cNvSpPr>
          <p:nvPr/>
        </p:nvSpPr>
        <p:spPr>
          <a:xfrm>
            <a:off x="514350" y="2076450"/>
            <a:ext cx="4857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72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[Explain the mechanism, pattern, or meaning supported by the results.]</a:t>
            </a:r>
          </a:p>
        </p:txBody>
      </p:sp>
      <p:sp>
        <p:nvSpPr>
          <p:cNvPr id="6" name="disc-rule-0">
            <a:extLst>
              <a:ext uri="{FF2B5EF4-FFF2-40B4-BE49-F238E27FC236}">
                <a16:creationId xmlns:a16="http://schemas.microsoft.com/office/drawing/2014/main" id="{EF33731F-6676-4E1B-87D1-57C907EC71E5}"/>
              </a:ext>
            </a:extLst>
          </p:cNvPr>
          <p:cNvSpPr>
            <a:spLocks noGrp="1"/>
          </p:cNvSpPr>
          <p:nvPr/>
        </p:nvSpPr>
        <p:spPr>
          <a:xfrm>
            <a:off x="514350" y="3181350"/>
            <a:ext cx="4857750" cy="19050"/>
          </a:xfrm>
          <a:prstGeom prst="rect">
            <a:avLst/>
          </a:prstGeom>
          <a:solidFill>
            <a:srgbClr val="BCC3CA"/>
          </a:solidFill>
          <a:ln w="9525">
            <a:solidFill>
              <a:srgbClr val="BCC3CA"/>
            </a:solidFill>
            <a:prstDash val="solid"/>
          </a:ln>
        </p:spPr>
      </p:sp>
      <p:sp>
        <p:nvSpPr>
          <p:cNvPr id="7" name="disc-head-1">
            <a:extLst>
              <a:ext uri="{FF2B5EF4-FFF2-40B4-BE49-F238E27FC236}">
                <a16:creationId xmlns:a16="http://schemas.microsoft.com/office/drawing/2014/main" id="{89BEE1E3-8F3F-4CBF-BD0D-FD4CEB03B84C}"/>
              </a:ext>
            </a:extLst>
          </p:cNvPr>
          <p:cNvSpPr>
            <a:spLocks noGrp="1"/>
          </p:cNvSpPr>
          <p:nvPr/>
        </p:nvSpPr>
        <p:spPr>
          <a:xfrm>
            <a:off x="5943600" y="1562100"/>
            <a:ext cx="4857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COMPARISON</a:t>
            </a:r>
          </a:p>
        </p:txBody>
      </p:sp>
      <p:sp>
        <p:nvSpPr>
          <p:cNvPr id="8" name="disc-copy-1">
            <a:extLst>
              <a:ext uri="{FF2B5EF4-FFF2-40B4-BE49-F238E27FC236}">
                <a16:creationId xmlns:a16="http://schemas.microsoft.com/office/drawing/2014/main" id="{910486C1-7DD4-4869-80E8-B94B54CEC218}"/>
              </a:ext>
            </a:extLst>
          </p:cNvPr>
          <p:cNvSpPr>
            <a:spLocks noGrp="1"/>
          </p:cNvSpPr>
          <p:nvPr/>
        </p:nvSpPr>
        <p:spPr>
          <a:xfrm>
            <a:off x="5943600" y="2076450"/>
            <a:ext cx="4857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72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[Relate the findings to previous studies, theory, or an accepted benchmark.]</a:t>
            </a:r>
          </a:p>
        </p:txBody>
      </p:sp>
      <p:sp>
        <p:nvSpPr>
          <p:cNvPr id="9" name="disc-rule-1">
            <a:extLst>
              <a:ext uri="{FF2B5EF4-FFF2-40B4-BE49-F238E27FC236}">
                <a16:creationId xmlns:a16="http://schemas.microsoft.com/office/drawing/2014/main" id="{07B67F11-10AE-42D6-936E-68849F721467}"/>
              </a:ext>
            </a:extLst>
          </p:cNvPr>
          <p:cNvSpPr>
            <a:spLocks noGrp="1"/>
          </p:cNvSpPr>
          <p:nvPr/>
        </p:nvSpPr>
        <p:spPr>
          <a:xfrm>
            <a:off x="5943600" y="3181350"/>
            <a:ext cx="4857750" cy="19050"/>
          </a:xfrm>
          <a:prstGeom prst="rect">
            <a:avLst/>
          </a:prstGeom>
          <a:solidFill>
            <a:srgbClr val="BCC3CA"/>
          </a:solidFill>
          <a:ln w="9525">
            <a:solidFill>
              <a:srgbClr val="BCC3CA"/>
            </a:solidFill>
            <a:prstDash val="solid"/>
          </a:ln>
        </p:spPr>
      </p:sp>
      <p:sp>
        <p:nvSpPr>
          <p:cNvPr id="10" name="disc-head-2">
            <a:extLst>
              <a:ext uri="{FF2B5EF4-FFF2-40B4-BE49-F238E27FC236}">
                <a16:creationId xmlns:a16="http://schemas.microsoft.com/office/drawing/2014/main" id="{5545AC82-C3EB-4778-BF1A-D86865DC885B}"/>
              </a:ext>
            </a:extLst>
          </p:cNvPr>
          <p:cNvSpPr>
            <a:spLocks noGrp="1"/>
          </p:cNvSpPr>
          <p:nvPr/>
        </p:nvSpPr>
        <p:spPr>
          <a:xfrm>
            <a:off x="514350" y="3695700"/>
            <a:ext cx="4857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IMPLICATION</a:t>
            </a:r>
          </a:p>
        </p:txBody>
      </p:sp>
      <p:sp>
        <p:nvSpPr>
          <p:cNvPr id="11" name="disc-copy-2">
            <a:extLst>
              <a:ext uri="{FF2B5EF4-FFF2-40B4-BE49-F238E27FC236}">
                <a16:creationId xmlns:a16="http://schemas.microsoft.com/office/drawing/2014/main" id="{4C142424-B0A7-4381-9BF0-41843A397A33}"/>
              </a:ext>
            </a:extLst>
          </p:cNvPr>
          <p:cNvSpPr>
            <a:spLocks noGrp="1"/>
          </p:cNvSpPr>
          <p:nvPr/>
        </p:nvSpPr>
        <p:spPr>
          <a:xfrm>
            <a:off x="514350" y="4210050"/>
            <a:ext cx="4857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72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[Describe the scientific, technological, environmental, clinical, or policy relevance.]</a:t>
            </a:r>
          </a:p>
        </p:txBody>
      </p:sp>
      <p:sp>
        <p:nvSpPr>
          <p:cNvPr id="12" name="disc-rule-2">
            <a:extLst>
              <a:ext uri="{FF2B5EF4-FFF2-40B4-BE49-F238E27FC236}">
                <a16:creationId xmlns:a16="http://schemas.microsoft.com/office/drawing/2014/main" id="{7762B12A-3725-46CF-B828-7589E2D6E8FC}"/>
              </a:ext>
            </a:extLst>
          </p:cNvPr>
          <p:cNvSpPr>
            <a:spLocks noGrp="1"/>
          </p:cNvSpPr>
          <p:nvPr/>
        </p:nvSpPr>
        <p:spPr>
          <a:xfrm>
            <a:off x="514350" y="5314950"/>
            <a:ext cx="4857750" cy="19050"/>
          </a:xfrm>
          <a:prstGeom prst="rect">
            <a:avLst/>
          </a:prstGeom>
          <a:solidFill>
            <a:srgbClr val="BCC3CA"/>
          </a:solidFill>
          <a:ln w="9525">
            <a:solidFill>
              <a:srgbClr val="BCC3CA"/>
            </a:solidFill>
            <a:prstDash val="solid"/>
          </a:ln>
        </p:spPr>
      </p:sp>
      <p:sp>
        <p:nvSpPr>
          <p:cNvPr id="13" name="disc-head-3">
            <a:extLst>
              <a:ext uri="{FF2B5EF4-FFF2-40B4-BE49-F238E27FC236}">
                <a16:creationId xmlns:a16="http://schemas.microsoft.com/office/drawing/2014/main" id="{6489534F-6ACF-4F69-983E-19D6DF7952E4}"/>
              </a:ext>
            </a:extLst>
          </p:cNvPr>
          <p:cNvSpPr>
            <a:spLocks noGrp="1"/>
          </p:cNvSpPr>
          <p:nvPr/>
        </p:nvSpPr>
        <p:spPr>
          <a:xfrm>
            <a:off x="5943600" y="3695700"/>
            <a:ext cx="4857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LIMITATION</a:t>
            </a:r>
          </a:p>
        </p:txBody>
      </p:sp>
      <p:sp>
        <p:nvSpPr>
          <p:cNvPr id="14" name="disc-copy-3">
            <a:extLst>
              <a:ext uri="{FF2B5EF4-FFF2-40B4-BE49-F238E27FC236}">
                <a16:creationId xmlns:a16="http://schemas.microsoft.com/office/drawing/2014/main" id="{92B421A5-0698-4CCD-8E4D-F82CF25FA8A7}"/>
              </a:ext>
            </a:extLst>
          </p:cNvPr>
          <p:cNvSpPr>
            <a:spLocks noGrp="1"/>
          </p:cNvSpPr>
          <p:nvPr/>
        </p:nvSpPr>
        <p:spPr>
          <a:xfrm>
            <a:off x="5943600" y="4210050"/>
            <a:ext cx="4857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72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[State the most important limitation without weakening the contribution.]</a:t>
            </a:r>
          </a:p>
        </p:txBody>
      </p:sp>
      <p:sp>
        <p:nvSpPr>
          <p:cNvPr id="15" name="disc-rule-3">
            <a:extLst>
              <a:ext uri="{FF2B5EF4-FFF2-40B4-BE49-F238E27FC236}">
                <a16:creationId xmlns:a16="http://schemas.microsoft.com/office/drawing/2014/main" id="{83C8BB23-9C8E-4F94-B9CA-DC8BF656B1BB}"/>
              </a:ext>
            </a:extLst>
          </p:cNvPr>
          <p:cNvSpPr>
            <a:spLocks noGrp="1"/>
          </p:cNvSpPr>
          <p:nvPr/>
        </p:nvSpPr>
        <p:spPr>
          <a:xfrm>
            <a:off x="5943600" y="5314950"/>
            <a:ext cx="4857750" cy="19050"/>
          </a:xfrm>
          <a:prstGeom prst="rect">
            <a:avLst/>
          </a:prstGeom>
          <a:solidFill>
            <a:srgbClr val="BCC3CA"/>
          </a:solidFill>
          <a:ln w="9525">
            <a:solidFill>
              <a:srgbClr val="BCC3CA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01758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-title-9">
            <a:extLst>
              <a:ext uri="{FF2B5EF4-FFF2-40B4-BE49-F238E27FC236}">
                <a16:creationId xmlns:a16="http://schemas.microsoft.com/office/drawing/2014/main" id="{7885D7FF-9853-461F-A723-BFB6F68B6708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0668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925" b="1" i="0">
                <a:solidFill>
                  <a:srgbClr val="17365D"/>
                </a:solidFill>
                <a:latin typeface="Arial"/>
                <a:ea typeface="Arial"/>
                <a:cs typeface="Arial"/>
              </a:defRPr>
            </a:pPr>
            <a:r>
              <a:rPr sz="2925" b="1" i="0">
                <a:solidFill>
                  <a:srgbClr val="17365D"/>
                </a:solidFill>
                <a:latin typeface="Arial"/>
                <a:ea typeface="Arial"/>
                <a:cs typeface="Arial"/>
              </a:rPr>
              <a:t>Three conclusions to remember</a:t>
            </a:r>
          </a:p>
        </p:txBody>
      </p:sp>
      <p:sp>
        <p:nvSpPr>
          <p:cNvPr id="2" name="title-rule-9">
            <a:extLst>
              <a:ext uri="{FF2B5EF4-FFF2-40B4-BE49-F238E27FC236}">
                <a16:creationId xmlns:a16="http://schemas.microsoft.com/office/drawing/2014/main" id="{368D0990-53CE-49A6-8A20-5D27CAD4BB7F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10668000" cy="28575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</p:sp>
      <p:sp>
        <p:nvSpPr>
          <p:cNvPr id="3" name="slide-number-9">
            <a:extLst>
              <a:ext uri="{FF2B5EF4-FFF2-40B4-BE49-F238E27FC236}">
                <a16:creationId xmlns:a16="http://schemas.microsoft.com/office/drawing/2014/main" id="{3B670D0A-94B8-4906-83C6-6CD4D916E62F}"/>
              </a:ext>
            </a:extLst>
          </p:cNvPr>
          <p:cNvSpPr>
            <a:spLocks noGrp="1"/>
          </p:cNvSpPr>
          <p:nvPr/>
        </p:nvSpPr>
        <p:spPr>
          <a:xfrm>
            <a:off x="11144250" y="6381750"/>
            <a:ext cx="476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 i="0">
                <a:solidFill>
                  <a:srgbClr val="60646C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60646C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concl-num-0">
            <a:extLst>
              <a:ext uri="{FF2B5EF4-FFF2-40B4-BE49-F238E27FC236}">
                <a16:creationId xmlns:a16="http://schemas.microsoft.com/office/drawing/2014/main" id="{3D81BD42-4CF8-4C41-BBAA-055EDF035F94}"/>
              </a:ext>
            </a:extLst>
          </p:cNvPr>
          <p:cNvSpPr>
            <a:spLocks noGrp="1"/>
          </p:cNvSpPr>
          <p:nvPr/>
        </p:nvSpPr>
        <p:spPr>
          <a:xfrm>
            <a:off x="571500" y="1657350"/>
            <a:ext cx="8763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330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concl-copy-0">
            <a:extLst>
              <a:ext uri="{FF2B5EF4-FFF2-40B4-BE49-F238E27FC236}">
                <a16:creationId xmlns:a16="http://schemas.microsoft.com/office/drawing/2014/main" id="{46CDBB70-1774-458A-8FED-22DDA9E53533}"/>
              </a:ext>
            </a:extLst>
          </p:cNvPr>
          <p:cNvSpPr>
            <a:spLocks noGrp="1"/>
          </p:cNvSpPr>
          <p:nvPr/>
        </p:nvSpPr>
        <p:spPr>
          <a:xfrm>
            <a:off x="1714500" y="1695450"/>
            <a:ext cx="89535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025" b="1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[Primary conclusion answering the research objective]</a:t>
            </a:r>
          </a:p>
        </p:txBody>
      </p:sp>
      <p:sp>
        <p:nvSpPr>
          <p:cNvPr id="6" name="concl-rule-0">
            <a:extLst>
              <a:ext uri="{FF2B5EF4-FFF2-40B4-BE49-F238E27FC236}">
                <a16:creationId xmlns:a16="http://schemas.microsoft.com/office/drawing/2014/main" id="{4F677F45-D977-4BAD-949E-1CB2DD1C710C}"/>
              </a:ext>
            </a:extLst>
          </p:cNvPr>
          <p:cNvSpPr>
            <a:spLocks noGrp="1"/>
          </p:cNvSpPr>
          <p:nvPr/>
        </p:nvSpPr>
        <p:spPr>
          <a:xfrm>
            <a:off x="1714500" y="2514600"/>
            <a:ext cx="8953500" cy="19050"/>
          </a:xfrm>
          <a:prstGeom prst="rect">
            <a:avLst/>
          </a:prstGeom>
          <a:solidFill>
            <a:srgbClr val="BCC3CA"/>
          </a:solidFill>
          <a:ln w="9525">
            <a:solidFill>
              <a:srgbClr val="BCC3CA"/>
            </a:solidFill>
            <a:prstDash val="solid"/>
          </a:ln>
        </p:spPr>
      </p:sp>
      <p:sp>
        <p:nvSpPr>
          <p:cNvPr id="7" name="concl-num-1">
            <a:extLst>
              <a:ext uri="{FF2B5EF4-FFF2-40B4-BE49-F238E27FC236}">
                <a16:creationId xmlns:a16="http://schemas.microsoft.com/office/drawing/2014/main" id="{400BE319-E4FD-4639-9785-81B5B0BAC5B6}"/>
              </a:ext>
            </a:extLst>
          </p:cNvPr>
          <p:cNvSpPr>
            <a:spLocks noGrp="1"/>
          </p:cNvSpPr>
          <p:nvPr/>
        </p:nvSpPr>
        <p:spPr>
          <a:xfrm>
            <a:off x="571500" y="2990850"/>
            <a:ext cx="8763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330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concl-copy-1">
            <a:extLst>
              <a:ext uri="{FF2B5EF4-FFF2-40B4-BE49-F238E27FC236}">
                <a16:creationId xmlns:a16="http://schemas.microsoft.com/office/drawing/2014/main" id="{0F19375F-3A90-4E59-807F-5F3B30ED48AE}"/>
              </a:ext>
            </a:extLst>
          </p:cNvPr>
          <p:cNvSpPr>
            <a:spLocks noGrp="1"/>
          </p:cNvSpPr>
          <p:nvPr/>
        </p:nvSpPr>
        <p:spPr>
          <a:xfrm>
            <a:off x="1714500" y="3028950"/>
            <a:ext cx="89535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02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[Most important contribution or implication]</a:t>
            </a:r>
          </a:p>
        </p:txBody>
      </p:sp>
      <p:sp>
        <p:nvSpPr>
          <p:cNvPr id="9" name="concl-rule-1">
            <a:extLst>
              <a:ext uri="{FF2B5EF4-FFF2-40B4-BE49-F238E27FC236}">
                <a16:creationId xmlns:a16="http://schemas.microsoft.com/office/drawing/2014/main" id="{6921212E-A309-4D68-9FF6-64F23E2C0E23}"/>
              </a:ext>
            </a:extLst>
          </p:cNvPr>
          <p:cNvSpPr>
            <a:spLocks noGrp="1"/>
          </p:cNvSpPr>
          <p:nvPr/>
        </p:nvSpPr>
        <p:spPr>
          <a:xfrm>
            <a:off x="1714500" y="3848100"/>
            <a:ext cx="8953500" cy="19050"/>
          </a:xfrm>
          <a:prstGeom prst="rect">
            <a:avLst/>
          </a:prstGeom>
          <a:solidFill>
            <a:srgbClr val="BCC3CA"/>
          </a:solidFill>
          <a:ln w="9525">
            <a:solidFill>
              <a:srgbClr val="BCC3CA"/>
            </a:solidFill>
            <a:prstDash val="solid"/>
          </a:ln>
        </p:spPr>
      </p:sp>
      <p:sp>
        <p:nvSpPr>
          <p:cNvPr id="10" name="concl-num-2">
            <a:extLst>
              <a:ext uri="{FF2B5EF4-FFF2-40B4-BE49-F238E27FC236}">
                <a16:creationId xmlns:a16="http://schemas.microsoft.com/office/drawing/2014/main" id="{9D14D3C4-121B-4C04-B24D-C4D2881E1A42}"/>
              </a:ext>
            </a:extLst>
          </p:cNvPr>
          <p:cNvSpPr>
            <a:spLocks noGrp="1"/>
          </p:cNvSpPr>
          <p:nvPr/>
        </p:nvSpPr>
        <p:spPr>
          <a:xfrm>
            <a:off x="571500" y="4324350"/>
            <a:ext cx="8763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3300" b="1" i="0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1" name="concl-copy-2">
            <a:extLst>
              <a:ext uri="{FF2B5EF4-FFF2-40B4-BE49-F238E27FC236}">
                <a16:creationId xmlns:a16="http://schemas.microsoft.com/office/drawing/2014/main" id="{1EA5492C-FD32-409E-9BD2-DE7F96006F54}"/>
              </a:ext>
            </a:extLst>
          </p:cNvPr>
          <p:cNvSpPr>
            <a:spLocks noGrp="1"/>
          </p:cNvSpPr>
          <p:nvPr/>
        </p:nvSpPr>
        <p:spPr>
          <a:xfrm>
            <a:off x="1714500" y="4362450"/>
            <a:ext cx="89535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025" b="0" i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111111"/>
                </a:solidFill>
                <a:latin typeface="Arial"/>
                <a:ea typeface="Arial"/>
                <a:cs typeface="Arial"/>
              </a:rPr>
              <a:t>[Recommended next step or future research direction]</a:t>
            </a:r>
          </a:p>
        </p:txBody>
      </p:sp>
      <p:sp>
        <p:nvSpPr>
          <p:cNvPr id="12" name="concl-rule-2">
            <a:extLst>
              <a:ext uri="{FF2B5EF4-FFF2-40B4-BE49-F238E27FC236}">
                <a16:creationId xmlns:a16="http://schemas.microsoft.com/office/drawing/2014/main" id="{443DC57B-6009-4BC4-9D1A-BD741F4D63F1}"/>
              </a:ext>
            </a:extLst>
          </p:cNvPr>
          <p:cNvSpPr>
            <a:spLocks noGrp="1"/>
          </p:cNvSpPr>
          <p:nvPr/>
        </p:nvSpPr>
        <p:spPr>
          <a:xfrm>
            <a:off x="1714500" y="5181600"/>
            <a:ext cx="8953500" cy="19050"/>
          </a:xfrm>
          <a:prstGeom prst="rect">
            <a:avLst/>
          </a:prstGeom>
          <a:solidFill>
            <a:srgbClr val="BCC3CA"/>
          </a:solidFill>
          <a:ln w="9525">
            <a:solidFill>
              <a:srgbClr val="BCC3CA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88931969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544</Words>
  <Application>Microsoft Office PowerPoint</Application>
  <DocSecurity>0</DocSecurity>
  <PresentationFormat>Widescreen</PresentationFormat>
  <Paragraphs>97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Erika Rani</cp:lastModifiedBy>
  <cp:revision>1</cp:revision>
  <dcterms:created xsi:type="dcterms:W3CDTF">2026-07-27T02:22:26Z</dcterms:created>
  <dcterms:modified xsi:type="dcterms:W3CDTF">2026-07-27T02:36:31Z</dcterms:modified>
</cp:coreProperties>
</file>